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9" r:id="rId13"/>
    <p:sldId id="268" r:id="rId14"/>
    <p:sldId id="270" r:id="rId15"/>
    <p:sldId id="271" r:id="rId1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84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C7229C-72D4-69AD-4530-D6EE95BAB5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30718A0-6DF5-1C3C-3ABD-415FC32634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DA3AFF7-D432-9FFA-540E-776604403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1B1D-4144-4488-8601-70D637224B34}" type="datetimeFigureOut">
              <a:rPr lang="it-IT" smtClean="0"/>
              <a:t>10/11/2022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5AC4F5B-37CC-A803-54D2-3537D56E9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8487ECB-76DC-EDED-FFBC-D8DAF5EB1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2B4F-617C-44C1-A7BB-49033E7AC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8100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3653BC-63F0-DB09-3941-812353B66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11C1401-54EA-62EC-3194-F7A8CFFE69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BBA257F-1051-D16E-915D-52F80D8D6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1B1D-4144-4488-8601-70D637224B34}" type="datetimeFigureOut">
              <a:rPr lang="it-IT" smtClean="0"/>
              <a:t>10/11/2022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B117EA5-F3DD-A047-7BA2-63E1A0A36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7B8C87B-D354-03F3-0968-55E29449F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2B4F-617C-44C1-A7BB-49033E7AC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6418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E8C2B6B-129F-01D1-3581-64097B8991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6D3C5AE-EBC9-87EB-10E9-4AA641743C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BD6B9F1-1BC5-50C9-D76C-81057441C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1B1D-4144-4488-8601-70D637224B34}" type="datetimeFigureOut">
              <a:rPr lang="it-IT" smtClean="0"/>
              <a:t>10/11/2022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AFEF3CF-F824-D61E-08B2-0F5321166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C11F2A1-1709-7CB7-F139-20DBD6759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2B4F-617C-44C1-A7BB-49033E7AC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253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1D98AF-44DA-6A1F-144F-81CAAEAA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6C47169-0A58-6306-0DD6-DCB2F3AB0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4FC4B61-2EB6-0C4F-C428-E233956A1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1B1D-4144-4488-8601-70D637224B34}" type="datetimeFigureOut">
              <a:rPr lang="it-IT" smtClean="0"/>
              <a:t>10/11/2022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6592E28-1018-4616-D537-3DC22B8EE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9BCA056-3FC1-C8E3-A047-5900700E3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2B4F-617C-44C1-A7BB-49033E7AC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2831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6FF3B4-91F4-F02A-045F-EE4C8256A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0E4A647-7C77-0FC8-C168-54D749ECE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4E2410A-D75E-4E6D-253C-DAFF94DCE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1B1D-4144-4488-8601-70D637224B34}" type="datetimeFigureOut">
              <a:rPr lang="it-IT" smtClean="0"/>
              <a:t>10/11/2022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B9B5BD5-1A00-4E02-B6D4-8076C9D97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2B624E7-E47D-B87D-0882-A195784A0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2B4F-617C-44C1-A7BB-49033E7AC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2520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541286-BAE3-7D7E-F59A-6B618F35A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44BA84D-EB25-F723-29DA-2DE9FDE6B9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F4A91B0-C338-16FC-0F73-575E5F70CE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EE5A7BB-C7BF-8E42-D91B-DAA4B8148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1B1D-4144-4488-8601-70D637224B34}" type="datetimeFigureOut">
              <a:rPr lang="it-IT" smtClean="0"/>
              <a:t>10/11/2022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D8DB5A9-9CC7-8711-208D-3B95810D8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0A83599-5EF4-F751-6920-E5F6259AA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2B4F-617C-44C1-A7BB-49033E7AC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8411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B3CF9F-46BB-2F9F-2B62-D3A52F315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A0B9C7E-1D0C-2812-D0ED-C1DE4308B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7EAA38F-2FEB-065B-2EC1-4341935407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B5447E9-FD87-CEDF-A781-32D0E53F5E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5469B94-B09B-5AA7-E9E4-19D8D66AFD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B2C0BA2-AC5E-21C9-ABA0-B9BFE848A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1B1D-4144-4488-8601-70D637224B34}" type="datetimeFigureOut">
              <a:rPr lang="it-IT" smtClean="0"/>
              <a:t>10/11/2022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DD1C430-EB6A-4E4E-E0E4-C34BDB63B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6B83178-ABEA-F8AD-5AD8-FA406BDCC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2B4F-617C-44C1-A7BB-49033E7AC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2579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9FBA0E-7729-DA1E-70D6-1A990FDD3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F27CE86-FE6B-7507-BC60-2B23D983F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1B1D-4144-4488-8601-70D637224B34}" type="datetimeFigureOut">
              <a:rPr lang="it-IT" smtClean="0"/>
              <a:t>10/11/2022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DA0DB2A-533F-C82F-0462-595EFF957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28A5FF5-5061-1F3E-6706-7AE49A1AC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2B4F-617C-44C1-A7BB-49033E7AC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7402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D110B0C-03D6-B782-2B43-C25166149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1B1D-4144-4488-8601-70D637224B34}" type="datetimeFigureOut">
              <a:rPr lang="it-IT" smtClean="0"/>
              <a:t>10/11/2022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C4B23FD-A7D9-4124-07F1-7240FAA55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052A95B-82E8-D9C9-784C-2CDBB8CB2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2B4F-617C-44C1-A7BB-49033E7AC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8402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FA8FB1-C872-45A2-FAE9-1068D911A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DE05F7D-918F-530C-F066-3B8639043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2CC4E83-2088-9686-8CCD-2A468D4CE1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794270B-023E-67D2-1B4C-CCB25AE89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1B1D-4144-4488-8601-70D637224B34}" type="datetimeFigureOut">
              <a:rPr lang="it-IT" smtClean="0"/>
              <a:t>10/11/2022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3576435-6659-DF7E-5898-9A5FA8964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FE58EC5-13C9-5A19-8C03-C2FF7C7BB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2B4F-617C-44C1-A7BB-49033E7AC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8812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51FA67-CDAC-9C94-257B-6D770DE90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0D0138E-A892-F67B-9F58-F4A554E5D3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27513C0-9B41-32AE-1CE7-785E43FBB3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25C1350-B94E-AE98-C7D7-D7B385F81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1B1D-4144-4488-8601-70D637224B34}" type="datetimeFigureOut">
              <a:rPr lang="it-IT" smtClean="0"/>
              <a:t>10/11/2022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41D1A94-6C82-760E-66D5-B0557F37C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7ABFB71-8B12-8E03-84E1-A1C28D154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2B4F-617C-44C1-A7BB-49033E7AC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8631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2F83FAC-83B2-46C6-8C25-B0FEBD2F4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9B6D0F0-65DE-D31C-6C23-D5391E74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195B773-5730-CC98-BEF2-45A304EBB1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01B1D-4144-4488-8601-70D637224B34}" type="datetimeFigureOut">
              <a:rPr lang="it-IT" smtClean="0"/>
              <a:t>10/11/2022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64403EB-B423-67D9-7E9F-950CB8959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8C8FD1B-ECE4-1424-DA6C-FA0536477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32B4F-617C-44C1-A7BB-49033E7AC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8050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elettronico, circuito&#10;&#10;Descrizione generata automaticamente">
            <a:extLst>
              <a:ext uri="{FF2B5EF4-FFF2-40B4-BE49-F238E27FC236}">
                <a16:creationId xmlns:a16="http://schemas.microsoft.com/office/drawing/2014/main" id="{70F49E47-FE90-D13D-B796-D49DD03AA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357" y="3100539"/>
            <a:ext cx="2348243" cy="2330249"/>
          </a:xfrm>
          <a:prstGeom prst="rect">
            <a:avLst/>
          </a:prstGeom>
        </p:spPr>
      </p:pic>
      <p:pic>
        <p:nvPicPr>
          <p:cNvPr id="9" name="Immagine 8" descr="Immagine che contiene testo, elettronico, circuito&#10;&#10;Descrizione generata automaticamente">
            <a:extLst>
              <a:ext uri="{FF2B5EF4-FFF2-40B4-BE49-F238E27FC236}">
                <a16:creationId xmlns:a16="http://schemas.microsoft.com/office/drawing/2014/main" id="{8D5087AB-1C93-B97C-6C08-0790DB1B3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96681" y="816043"/>
            <a:ext cx="1574890" cy="132754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C524B36-C921-22F3-4561-601D8BA93F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662" y="4479172"/>
            <a:ext cx="1290637" cy="1290637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8E03E0A-454A-97F5-496F-79223ABDE9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180" y="143979"/>
            <a:ext cx="639313" cy="639313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5ABBFCE-7367-95BA-8D2F-B7180CF26066}"/>
              </a:ext>
            </a:extLst>
          </p:cNvPr>
          <p:cNvSpPr txBox="1"/>
          <p:nvPr/>
        </p:nvSpPr>
        <p:spPr>
          <a:xfrm>
            <a:off x="2954914" y="78130"/>
            <a:ext cx="98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Antenna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F127EFF-FAC0-5FEB-624E-5FA2784C7A12}"/>
              </a:ext>
            </a:extLst>
          </p:cNvPr>
          <p:cNvSpPr txBox="1"/>
          <p:nvPr/>
        </p:nvSpPr>
        <p:spPr>
          <a:xfrm>
            <a:off x="3347900" y="1004721"/>
            <a:ext cx="1515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AD9226</a:t>
            </a:r>
          </a:p>
          <a:p>
            <a:pPr algn="ctr"/>
            <a:r>
              <a:rPr lang="it-IT" sz="1400" dirty="0" err="1"/>
              <a:t>Analog</a:t>
            </a:r>
            <a:r>
              <a:rPr lang="it-IT" sz="1400" dirty="0"/>
              <a:t> to digital </a:t>
            </a:r>
            <a:r>
              <a:rPr lang="it-IT" sz="1400" dirty="0" err="1"/>
              <a:t>converter</a:t>
            </a:r>
            <a:endParaRPr lang="it-IT" sz="1400" dirty="0"/>
          </a:p>
          <a:p>
            <a:pPr algn="ctr"/>
            <a:r>
              <a:rPr lang="it-IT" sz="1200" dirty="0"/>
              <a:t>64MHz sampling rate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3375666-5768-5131-82DE-8BBC3D095AD7}"/>
              </a:ext>
            </a:extLst>
          </p:cNvPr>
          <p:cNvSpPr txBox="1"/>
          <p:nvPr/>
        </p:nvSpPr>
        <p:spPr>
          <a:xfrm>
            <a:off x="4193573" y="5669815"/>
            <a:ext cx="15153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PC running </a:t>
            </a:r>
            <a:r>
              <a:rPr lang="it-IT" sz="1400" dirty="0" err="1"/>
              <a:t>Vivado</a:t>
            </a:r>
            <a:r>
              <a:rPr lang="it-IT" sz="1400" dirty="0"/>
              <a:t> (AMD) to </a:t>
            </a:r>
            <a:r>
              <a:rPr lang="it-IT" sz="1400" dirty="0" err="1"/>
              <a:t>program</a:t>
            </a:r>
            <a:r>
              <a:rPr lang="it-IT" sz="1400" dirty="0"/>
              <a:t> the </a:t>
            </a:r>
            <a:r>
              <a:rPr lang="it-IT" sz="1400" dirty="0" err="1"/>
              <a:t>Zynq</a:t>
            </a:r>
            <a:r>
              <a:rPr lang="it-IT" sz="1400" dirty="0"/>
              <a:t> FPGA via JTAG</a:t>
            </a:r>
            <a:endParaRPr lang="it-IT" sz="1100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A587B87-0D64-A165-898B-0DB556C2FCC3}"/>
              </a:ext>
            </a:extLst>
          </p:cNvPr>
          <p:cNvSpPr txBox="1"/>
          <p:nvPr/>
        </p:nvSpPr>
        <p:spPr>
          <a:xfrm>
            <a:off x="2028051" y="5481146"/>
            <a:ext cx="1616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EBAZ2405 Board </a:t>
            </a:r>
          </a:p>
          <a:p>
            <a:pPr algn="ctr"/>
            <a:r>
              <a:rPr lang="it-IT" sz="1600" dirty="0"/>
              <a:t>Zynq7010 FPGA</a:t>
            </a:r>
            <a:endParaRPr lang="it-IT" sz="1200" dirty="0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7DE35DCF-DC15-954A-9148-85CAE20390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601" y="2497378"/>
            <a:ext cx="1290637" cy="1290637"/>
          </a:xfrm>
          <a:prstGeom prst="rect">
            <a:avLst/>
          </a:prstGeom>
        </p:spPr>
      </p:pic>
      <p:sp>
        <p:nvSpPr>
          <p:cNvPr id="24" name="Freccia bidirezionale orizzontale 23">
            <a:extLst>
              <a:ext uri="{FF2B5EF4-FFF2-40B4-BE49-F238E27FC236}">
                <a16:creationId xmlns:a16="http://schemas.microsoft.com/office/drawing/2014/main" id="{634222BC-87EC-E92F-B1E1-6C0B0DE808EF}"/>
              </a:ext>
            </a:extLst>
          </p:cNvPr>
          <p:cNvSpPr/>
          <p:nvPr/>
        </p:nvSpPr>
        <p:spPr>
          <a:xfrm>
            <a:off x="4196074" y="2752563"/>
            <a:ext cx="1419225" cy="970299"/>
          </a:xfrm>
          <a:prstGeom prst="leftRightArrow">
            <a:avLst>
              <a:gd name="adj1" fmla="val 71596"/>
              <a:gd name="adj2" fmla="val 166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Ethernet 100 Mb/s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2E12549-6363-28B8-2F29-B0319850577D}"/>
              </a:ext>
            </a:extLst>
          </p:cNvPr>
          <p:cNvSpPr txBox="1"/>
          <p:nvPr/>
        </p:nvSpPr>
        <p:spPr>
          <a:xfrm>
            <a:off x="7109965" y="2341571"/>
            <a:ext cx="22696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Local user</a:t>
            </a: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it-IT" sz="1400" dirty="0" err="1"/>
              <a:t>view</a:t>
            </a:r>
            <a:r>
              <a:rPr lang="it-IT" sz="1400" dirty="0"/>
              <a:t>/zoom </a:t>
            </a:r>
            <a:r>
              <a:rPr lang="it-IT" sz="1400" dirty="0" err="1"/>
              <a:t>spectrogram</a:t>
            </a:r>
            <a:r>
              <a:rPr lang="it-IT" sz="1400" dirty="0"/>
              <a:t>/</a:t>
            </a:r>
            <a:r>
              <a:rPr lang="it-IT" sz="1400" dirty="0" err="1"/>
              <a:t>waterfall</a:t>
            </a:r>
            <a:r>
              <a:rPr lang="it-IT" sz="1400" dirty="0"/>
              <a:t> </a:t>
            </a:r>
          </a:p>
          <a:p>
            <a:r>
              <a:rPr lang="it-IT" sz="1100" dirty="0"/>
              <a:t>TODO:</a:t>
            </a:r>
          </a:p>
          <a:p>
            <a:r>
              <a:rPr lang="it-IT" sz="1100" dirty="0" err="1"/>
              <a:t>listen</a:t>
            </a:r>
            <a:r>
              <a:rPr lang="it-IT" sz="1100" dirty="0"/>
              <a:t> SSB </a:t>
            </a:r>
            <a:r>
              <a:rPr lang="it-IT" sz="1100" dirty="0" err="1"/>
              <a:t>ham</a:t>
            </a:r>
            <a:r>
              <a:rPr lang="it-IT" sz="1100" dirty="0"/>
              <a:t> radio</a:t>
            </a: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it-IT" sz="1100" dirty="0"/>
              <a:t>decoding digital </a:t>
            </a:r>
            <a:r>
              <a:rPr lang="it-IT" sz="1100" dirty="0" err="1"/>
              <a:t>modes</a:t>
            </a:r>
            <a:r>
              <a:rPr lang="it-IT" sz="1100" dirty="0"/>
              <a:t> (FT8) by WSJT-X</a:t>
            </a:r>
          </a:p>
        </p:txBody>
      </p:sp>
      <p:pic>
        <p:nvPicPr>
          <p:cNvPr id="29" name="Immagine 2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2D9FDF6B-206B-79B4-2AAA-E3EF76B9DE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059" y="3954300"/>
            <a:ext cx="2996669" cy="2651350"/>
          </a:xfrm>
          <a:prstGeom prst="rect">
            <a:avLst/>
          </a:prstGeom>
        </p:spPr>
      </p:pic>
      <p:sp>
        <p:nvSpPr>
          <p:cNvPr id="30" name="Freccia in giù 29">
            <a:extLst>
              <a:ext uri="{FF2B5EF4-FFF2-40B4-BE49-F238E27FC236}">
                <a16:creationId xmlns:a16="http://schemas.microsoft.com/office/drawing/2014/main" id="{5B3BA328-3C2C-2D94-0BF0-D404B511DF36}"/>
              </a:ext>
            </a:extLst>
          </p:cNvPr>
          <p:cNvSpPr/>
          <p:nvPr/>
        </p:nvSpPr>
        <p:spPr>
          <a:xfrm>
            <a:off x="2411182" y="2305309"/>
            <a:ext cx="1008547" cy="689048"/>
          </a:xfrm>
          <a:prstGeom prst="downArrow">
            <a:avLst>
              <a:gd name="adj1" fmla="val 85734"/>
              <a:gd name="adj2" fmla="val 220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A/D Samples</a:t>
            </a:r>
          </a:p>
          <a:p>
            <a:pPr algn="ctr"/>
            <a:r>
              <a:rPr lang="it-IT" sz="1400" dirty="0"/>
              <a:t>12 bits</a:t>
            </a: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99B3EB9B-6B6F-AEB1-E365-8A10B8A77218}"/>
              </a:ext>
            </a:extLst>
          </p:cNvPr>
          <p:cNvSpPr/>
          <p:nvPr/>
        </p:nvSpPr>
        <p:spPr>
          <a:xfrm>
            <a:off x="1575099" y="55612"/>
            <a:ext cx="7661987" cy="657910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580E6A33-D75E-BD8D-BD61-407E6EE68B48}"/>
              </a:ext>
            </a:extLst>
          </p:cNvPr>
          <p:cNvSpPr txBox="1"/>
          <p:nvPr/>
        </p:nvSpPr>
        <p:spPr>
          <a:xfrm>
            <a:off x="7078949" y="3818901"/>
            <a:ext cx="833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WSJT-X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BB00AAD4-EF99-2982-D3B6-BE053E15E698}"/>
              </a:ext>
            </a:extLst>
          </p:cNvPr>
          <p:cNvSpPr txBox="1"/>
          <p:nvPr/>
        </p:nvSpPr>
        <p:spPr>
          <a:xfrm>
            <a:off x="5034579" y="98461"/>
            <a:ext cx="3539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Full 0 – 32 MHz Spectrum and </a:t>
            </a:r>
            <a:r>
              <a:rPr lang="it-IT" sz="1400" dirty="0" err="1"/>
              <a:t>Waterfall</a:t>
            </a:r>
            <a:endParaRPr lang="it-IT" sz="14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DBD5EAE-1D10-90C5-FD97-5C2C2CFA33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9544" y="402205"/>
            <a:ext cx="4359192" cy="194855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921994F-F5A0-BF46-9D7A-EC490E8169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70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1DFFCB5-17E8-D94C-B8EF-64992D2BAF85}"/>
              </a:ext>
            </a:extLst>
          </p:cNvPr>
          <p:cNvSpPr/>
          <p:nvPr/>
        </p:nvSpPr>
        <p:spPr>
          <a:xfrm>
            <a:off x="2243765" y="977989"/>
            <a:ext cx="1055802" cy="612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Sampler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DD279824-6D0F-9D4B-B4C8-53138517E0BF}"/>
              </a:ext>
            </a:extLst>
          </p:cNvPr>
          <p:cNvSpPr/>
          <p:nvPr/>
        </p:nvSpPr>
        <p:spPr>
          <a:xfrm>
            <a:off x="3599701" y="1684954"/>
            <a:ext cx="2793382" cy="18454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it-IT" sz="1100" dirty="0" err="1">
                <a:solidFill>
                  <a:schemeClr val="tx1"/>
                </a:solidFill>
              </a:rPr>
              <a:t>Waterfall</a:t>
            </a:r>
            <a:r>
              <a:rPr lang="it-IT" sz="1100" dirty="0">
                <a:solidFill>
                  <a:schemeClr val="tx1"/>
                </a:solidFill>
              </a:rPr>
              <a:t> DDC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46B0ED80-9823-C04C-909B-C7BFBF0046B1}"/>
              </a:ext>
            </a:extLst>
          </p:cNvPr>
          <p:cNvSpPr/>
          <p:nvPr/>
        </p:nvSpPr>
        <p:spPr>
          <a:xfrm>
            <a:off x="6995059" y="924200"/>
            <a:ext cx="1189164" cy="612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Data 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Capture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16384 x 32 bits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EC6D946-6A55-1A3C-007C-26FD23C0BD65}"/>
              </a:ext>
            </a:extLst>
          </p:cNvPr>
          <p:cNvSpPr/>
          <p:nvPr/>
        </p:nvSpPr>
        <p:spPr>
          <a:xfrm>
            <a:off x="7006610" y="2004031"/>
            <a:ext cx="1189165" cy="612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Data 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Capture Dual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2 x 2048 x 32 bits 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C88151A2-302B-CD00-7AC6-479AC03B8D99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6393083" y="2310402"/>
            <a:ext cx="613527" cy="297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7D5B61C-E2C6-A984-3444-64E1A88288E1}"/>
              </a:ext>
            </a:extLst>
          </p:cNvPr>
          <p:cNvSpPr txBox="1"/>
          <p:nvPr/>
        </p:nvSpPr>
        <p:spPr>
          <a:xfrm>
            <a:off x="6458632" y="1910518"/>
            <a:ext cx="4106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I&amp;Q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3BED558-1803-B450-82CD-6340E8B9DCDE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3299567" y="1230571"/>
            <a:ext cx="3695492" cy="53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tangolo 20">
            <a:extLst>
              <a:ext uri="{FF2B5EF4-FFF2-40B4-BE49-F238E27FC236}">
                <a16:creationId xmlns:a16="http://schemas.microsoft.com/office/drawing/2014/main" id="{60745063-6713-10F4-0AB1-800B90B8AF9F}"/>
              </a:ext>
            </a:extLst>
          </p:cNvPr>
          <p:cNvSpPr/>
          <p:nvPr/>
        </p:nvSpPr>
        <p:spPr>
          <a:xfrm>
            <a:off x="349605" y="968828"/>
            <a:ext cx="1055802" cy="612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ADC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12 bits + </a:t>
            </a:r>
            <a:r>
              <a:rPr lang="it-IT" sz="1100" dirty="0" err="1">
                <a:solidFill>
                  <a:schemeClr val="tx1"/>
                </a:solidFill>
              </a:rPr>
              <a:t>OverRange</a:t>
            </a:r>
            <a:endParaRPr lang="it-IT" sz="1100" dirty="0">
              <a:solidFill>
                <a:schemeClr val="tx1"/>
              </a:solidFill>
            </a:endParaRP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5EB2EC12-CFAB-6FA1-8711-56CA81B9453C}"/>
              </a:ext>
            </a:extLst>
          </p:cNvPr>
          <p:cNvCxnSpPr>
            <a:cxnSpLocks/>
            <a:stCxn id="21" idx="3"/>
            <a:endCxn id="4" idx="1"/>
          </p:cNvCxnSpPr>
          <p:nvPr/>
        </p:nvCxnSpPr>
        <p:spPr>
          <a:xfrm>
            <a:off x="1405407" y="1275199"/>
            <a:ext cx="838358" cy="9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1F85432-F85A-916F-7683-4D7104B77382}"/>
              </a:ext>
            </a:extLst>
          </p:cNvPr>
          <p:cNvSpPr txBox="1"/>
          <p:nvPr/>
        </p:nvSpPr>
        <p:spPr>
          <a:xfrm>
            <a:off x="3690548" y="1022750"/>
            <a:ext cx="1223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13 bits – 64 </a:t>
            </a:r>
            <a:r>
              <a:rPr lang="it-IT" sz="1100" dirty="0" err="1"/>
              <a:t>MSps</a:t>
            </a:r>
            <a:r>
              <a:rPr lang="it-IT" sz="1100" dirty="0"/>
              <a:t> 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04D481A7-49E9-EAC2-1E7B-7905259FD05F}"/>
              </a:ext>
            </a:extLst>
          </p:cNvPr>
          <p:cNvSpPr/>
          <p:nvPr/>
        </p:nvSpPr>
        <p:spPr>
          <a:xfrm>
            <a:off x="2380060" y="2917634"/>
            <a:ext cx="783211" cy="612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 err="1">
                <a:solidFill>
                  <a:schemeClr val="tx1"/>
                </a:solidFill>
              </a:rPr>
              <a:t>Clocking</a:t>
            </a:r>
            <a:r>
              <a:rPr lang="it-IT" sz="1100" dirty="0">
                <a:solidFill>
                  <a:schemeClr val="tx1"/>
                </a:solidFill>
              </a:rPr>
              <a:t> </a:t>
            </a:r>
            <a:r>
              <a:rPr lang="it-IT" sz="1100" dirty="0" err="1">
                <a:solidFill>
                  <a:schemeClr val="tx1"/>
                </a:solidFill>
              </a:rPr>
              <a:t>Wizard</a:t>
            </a:r>
            <a:endParaRPr lang="it-IT" sz="1100" dirty="0">
              <a:solidFill>
                <a:schemeClr val="tx1"/>
              </a:solidFill>
            </a:endParaRP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64MHz</a:t>
            </a: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06861BA2-8FB9-1880-E4B4-DD51F6802FDC}"/>
              </a:ext>
            </a:extLst>
          </p:cNvPr>
          <p:cNvCxnSpPr>
            <a:cxnSpLocks/>
            <a:stCxn id="29" idx="0"/>
            <a:endCxn id="4" idx="2"/>
          </p:cNvCxnSpPr>
          <p:nvPr/>
        </p:nvCxnSpPr>
        <p:spPr>
          <a:xfrm flipV="1">
            <a:off x="2771666" y="1590731"/>
            <a:ext cx="0" cy="1326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259CCD0-8FA9-20DD-AE35-744254DE8072}"/>
              </a:ext>
            </a:extLst>
          </p:cNvPr>
          <p:cNvSpPr txBox="1"/>
          <p:nvPr/>
        </p:nvSpPr>
        <p:spPr>
          <a:xfrm>
            <a:off x="1592807" y="798632"/>
            <a:ext cx="705642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100" dirty="0"/>
              <a:t>13 bits </a:t>
            </a:r>
            <a:endParaRPr lang="it-IT" dirty="0"/>
          </a:p>
          <a:p>
            <a:r>
              <a:rPr lang="it-IT" sz="1100" dirty="0"/>
              <a:t>64 </a:t>
            </a:r>
            <a:r>
              <a:rPr lang="it-IT" sz="1100" dirty="0" err="1"/>
              <a:t>MSps</a:t>
            </a:r>
            <a:r>
              <a:rPr lang="it-IT" sz="1100" dirty="0"/>
              <a:t> </a:t>
            </a:r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6B88750-2F37-B978-61E2-F7EFEAEAAD05}"/>
              </a:ext>
            </a:extLst>
          </p:cNvPr>
          <p:cNvSpPr/>
          <p:nvPr/>
        </p:nvSpPr>
        <p:spPr>
          <a:xfrm>
            <a:off x="4434456" y="2454646"/>
            <a:ext cx="535499" cy="3242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CIC</a:t>
            </a: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5D24CB59-9EC0-0AC5-5C19-50C2DEBEB34A}"/>
              </a:ext>
            </a:extLst>
          </p:cNvPr>
          <p:cNvSpPr/>
          <p:nvPr/>
        </p:nvSpPr>
        <p:spPr>
          <a:xfrm>
            <a:off x="3792070" y="2041323"/>
            <a:ext cx="33169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cs typeface="Calibri"/>
              </a:rPr>
              <a:t>X</a:t>
            </a:r>
            <a:endParaRPr lang="it-IT" dirty="0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722FCA29-5D46-97D0-0F68-37B747F390ED}"/>
              </a:ext>
            </a:extLst>
          </p:cNvPr>
          <p:cNvSpPr/>
          <p:nvPr/>
        </p:nvSpPr>
        <p:spPr>
          <a:xfrm>
            <a:off x="3792070" y="2462664"/>
            <a:ext cx="33169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cs typeface="Calibri"/>
              </a:rPr>
              <a:t>X</a:t>
            </a:r>
            <a:endParaRPr lang="it-IT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5954087-596C-DA7D-70D9-2E98869B6785}"/>
              </a:ext>
            </a:extLst>
          </p:cNvPr>
          <p:cNvSpPr/>
          <p:nvPr/>
        </p:nvSpPr>
        <p:spPr>
          <a:xfrm>
            <a:off x="4434456" y="1866511"/>
            <a:ext cx="544769" cy="4325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CIC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4-512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1A231F23-D9E6-DDBD-74B4-566165FB3230}"/>
              </a:ext>
            </a:extLst>
          </p:cNvPr>
          <p:cNvCxnSpPr>
            <a:cxnSpLocks/>
            <a:stCxn id="12" idx="6"/>
            <a:endCxn id="15" idx="1"/>
          </p:cNvCxnSpPr>
          <p:nvPr/>
        </p:nvCxnSpPr>
        <p:spPr>
          <a:xfrm flipV="1">
            <a:off x="4123765" y="2082796"/>
            <a:ext cx="310691" cy="110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6E8E34F3-A38C-A35B-1262-C6C391EF23AD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124317" y="2602171"/>
            <a:ext cx="310139" cy="14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tangolo 17">
            <a:extLst>
              <a:ext uri="{FF2B5EF4-FFF2-40B4-BE49-F238E27FC236}">
                <a16:creationId xmlns:a16="http://schemas.microsoft.com/office/drawing/2014/main" id="{DF755B17-9120-C96F-64EA-46BFD27FA889}"/>
              </a:ext>
            </a:extLst>
          </p:cNvPr>
          <p:cNvSpPr/>
          <p:nvPr/>
        </p:nvSpPr>
        <p:spPr>
          <a:xfrm>
            <a:off x="5848314" y="1890256"/>
            <a:ext cx="459582" cy="4067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  <a:cs typeface="Calibri"/>
              </a:rPr>
              <a:t>FIR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  <a:cs typeface="Calibri"/>
              </a:rPr>
              <a:t>8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222B91E1-B3F1-D385-0757-A88B278846F8}"/>
              </a:ext>
            </a:extLst>
          </p:cNvPr>
          <p:cNvSpPr/>
          <p:nvPr/>
        </p:nvSpPr>
        <p:spPr>
          <a:xfrm>
            <a:off x="5879839" y="2402543"/>
            <a:ext cx="404767" cy="4519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  <a:cs typeface="Calibri"/>
              </a:rPr>
              <a:t>FIR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  <a:cs typeface="Calibri"/>
              </a:rPr>
              <a:t>8</a:t>
            </a:r>
          </a:p>
        </p:txBody>
      </p:sp>
      <p:cxnSp>
        <p:nvCxnSpPr>
          <p:cNvPr id="45" name="Connettore a gomito 44">
            <a:extLst>
              <a:ext uri="{FF2B5EF4-FFF2-40B4-BE49-F238E27FC236}">
                <a16:creationId xmlns:a16="http://schemas.microsoft.com/office/drawing/2014/main" id="{D1CE1184-7755-E7EE-1833-17D4AB1B705C}"/>
              </a:ext>
            </a:extLst>
          </p:cNvPr>
          <p:cNvCxnSpPr>
            <a:cxnSpLocks/>
            <a:stCxn id="29" idx="3"/>
            <a:endCxn id="5" idx="2"/>
          </p:cNvCxnSpPr>
          <p:nvPr/>
        </p:nvCxnSpPr>
        <p:spPr>
          <a:xfrm>
            <a:off x="3163271" y="3224005"/>
            <a:ext cx="1833121" cy="306371"/>
          </a:xfrm>
          <a:prstGeom prst="bentConnector4">
            <a:avLst>
              <a:gd name="adj1" fmla="val 11904"/>
              <a:gd name="adj2" fmla="val 1433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a gomito 46">
            <a:extLst>
              <a:ext uri="{FF2B5EF4-FFF2-40B4-BE49-F238E27FC236}">
                <a16:creationId xmlns:a16="http://schemas.microsoft.com/office/drawing/2014/main" id="{E0854C56-71A7-F121-1E02-6909E9BAA4AB}"/>
              </a:ext>
            </a:extLst>
          </p:cNvPr>
          <p:cNvCxnSpPr>
            <a:cxnSpLocks/>
            <a:stCxn id="4" idx="3"/>
            <a:endCxn id="13" idx="2"/>
          </p:cNvCxnSpPr>
          <p:nvPr/>
        </p:nvCxnSpPr>
        <p:spPr>
          <a:xfrm>
            <a:off x="3299567" y="1284360"/>
            <a:ext cx="492503" cy="13307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ttangolo 62">
            <a:extLst>
              <a:ext uri="{FF2B5EF4-FFF2-40B4-BE49-F238E27FC236}">
                <a16:creationId xmlns:a16="http://schemas.microsoft.com/office/drawing/2014/main" id="{72DC92E8-8FE3-58B3-6E1F-9887D4880AFB}"/>
              </a:ext>
            </a:extLst>
          </p:cNvPr>
          <p:cNvSpPr/>
          <p:nvPr/>
        </p:nvSpPr>
        <p:spPr>
          <a:xfrm>
            <a:off x="5024694" y="2098481"/>
            <a:ext cx="758071" cy="1929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CIC 64</a:t>
            </a:r>
          </a:p>
        </p:txBody>
      </p:sp>
      <p:sp>
        <p:nvSpPr>
          <p:cNvPr id="66" name="Rettangolo 65">
            <a:extLst>
              <a:ext uri="{FF2B5EF4-FFF2-40B4-BE49-F238E27FC236}">
                <a16:creationId xmlns:a16="http://schemas.microsoft.com/office/drawing/2014/main" id="{494CAFD1-A422-C1EB-CB70-8977147A0014}"/>
              </a:ext>
            </a:extLst>
          </p:cNvPr>
          <p:cNvSpPr/>
          <p:nvPr/>
        </p:nvSpPr>
        <p:spPr>
          <a:xfrm>
            <a:off x="5003513" y="2408873"/>
            <a:ext cx="544769" cy="4011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CIC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64</a:t>
            </a:r>
          </a:p>
        </p:txBody>
      </p:sp>
      <p:graphicFrame>
        <p:nvGraphicFramePr>
          <p:cNvPr id="73" name="Tabella 73">
            <a:extLst>
              <a:ext uri="{FF2B5EF4-FFF2-40B4-BE49-F238E27FC236}">
                <a16:creationId xmlns:a16="http://schemas.microsoft.com/office/drawing/2014/main" id="{F9BC5A40-659B-0DAE-2B19-2AD7287745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173273"/>
              </p:ext>
            </p:extLst>
          </p:nvPr>
        </p:nvGraphicFramePr>
        <p:xfrm>
          <a:off x="11824936" y="584655"/>
          <a:ext cx="2159948" cy="233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987">
                  <a:extLst>
                    <a:ext uri="{9D8B030D-6E8A-4147-A177-3AD203B41FA5}">
                      <a16:colId xmlns:a16="http://schemas.microsoft.com/office/drawing/2014/main" val="4098579635"/>
                    </a:ext>
                  </a:extLst>
                </a:gridCol>
                <a:gridCol w="539987">
                  <a:extLst>
                    <a:ext uri="{9D8B030D-6E8A-4147-A177-3AD203B41FA5}">
                      <a16:colId xmlns:a16="http://schemas.microsoft.com/office/drawing/2014/main" val="2411682426"/>
                    </a:ext>
                  </a:extLst>
                </a:gridCol>
                <a:gridCol w="539987">
                  <a:extLst>
                    <a:ext uri="{9D8B030D-6E8A-4147-A177-3AD203B41FA5}">
                      <a16:colId xmlns:a16="http://schemas.microsoft.com/office/drawing/2014/main" val="485417679"/>
                    </a:ext>
                  </a:extLst>
                </a:gridCol>
                <a:gridCol w="539987">
                  <a:extLst>
                    <a:ext uri="{9D8B030D-6E8A-4147-A177-3AD203B41FA5}">
                      <a16:colId xmlns:a16="http://schemas.microsoft.com/office/drawing/2014/main" val="3056902480"/>
                    </a:ext>
                  </a:extLst>
                </a:gridCol>
              </a:tblGrid>
              <a:tr h="256425">
                <a:tc>
                  <a:txBody>
                    <a:bodyPr/>
                    <a:lstStyle/>
                    <a:p>
                      <a:endParaRPr lang="it-IT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Zoom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553849"/>
                  </a:ext>
                </a:extLst>
              </a:tr>
              <a:tr h="245148">
                <a:tc>
                  <a:txBody>
                    <a:bodyPr/>
                    <a:lstStyle/>
                    <a:p>
                      <a:endParaRPr lang="it-IT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697831"/>
                  </a:ext>
                </a:extLst>
              </a:tr>
              <a:tr h="245148">
                <a:tc>
                  <a:txBody>
                    <a:bodyPr/>
                    <a:lstStyle/>
                    <a:p>
                      <a:endParaRPr lang="it-IT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277132"/>
                  </a:ext>
                </a:extLst>
              </a:tr>
              <a:tr h="245148">
                <a:tc>
                  <a:txBody>
                    <a:bodyPr/>
                    <a:lstStyle/>
                    <a:p>
                      <a:endParaRPr lang="it-IT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532194"/>
                  </a:ext>
                </a:extLst>
              </a:tr>
              <a:tr h="245148">
                <a:tc>
                  <a:txBody>
                    <a:bodyPr/>
                    <a:lstStyle/>
                    <a:p>
                      <a:endParaRPr lang="it-IT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523160"/>
                  </a:ext>
                </a:extLst>
              </a:tr>
              <a:tr h="245148">
                <a:tc>
                  <a:txBody>
                    <a:bodyPr/>
                    <a:lstStyle/>
                    <a:p>
                      <a:endParaRPr lang="it-IT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748047"/>
                  </a:ext>
                </a:extLst>
              </a:tr>
              <a:tr h="245148">
                <a:tc>
                  <a:txBody>
                    <a:bodyPr/>
                    <a:lstStyle/>
                    <a:p>
                      <a:endParaRPr lang="it-IT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048065"/>
                  </a:ext>
                </a:extLst>
              </a:tr>
              <a:tr h="245148">
                <a:tc>
                  <a:txBody>
                    <a:bodyPr/>
                    <a:lstStyle/>
                    <a:p>
                      <a:endParaRPr lang="it-IT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191879"/>
                  </a:ext>
                </a:extLst>
              </a:tr>
              <a:tr h="245148">
                <a:tc>
                  <a:txBody>
                    <a:bodyPr/>
                    <a:lstStyle/>
                    <a:p>
                      <a:endParaRPr lang="it-IT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636369"/>
                  </a:ext>
                </a:extLst>
              </a:tr>
            </a:tbl>
          </a:graphicData>
        </a:graphic>
      </p:graphicFrame>
      <p:sp>
        <p:nvSpPr>
          <p:cNvPr id="74" name="Rettangolo 73">
            <a:extLst>
              <a:ext uri="{FF2B5EF4-FFF2-40B4-BE49-F238E27FC236}">
                <a16:creationId xmlns:a16="http://schemas.microsoft.com/office/drawing/2014/main" id="{34803A13-F335-432D-6346-BCBA2A9B4CA8}"/>
              </a:ext>
            </a:extLst>
          </p:cNvPr>
          <p:cNvSpPr/>
          <p:nvPr/>
        </p:nvSpPr>
        <p:spPr>
          <a:xfrm rot="16200000">
            <a:off x="7135380" y="2121637"/>
            <a:ext cx="2790445" cy="4106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Memory </a:t>
            </a:r>
            <a:r>
              <a:rPr lang="it-IT" sz="1100" dirty="0" err="1">
                <a:solidFill>
                  <a:schemeClr val="tx1"/>
                </a:solidFill>
              </a:rPr>
              <a:t>mapped</a:t>
            </a:r>
            <a:r>
              <a:rPr lang="it-IT" sz="1100" dirty="0">
                <a:solidFill>
                  <a:schemeClr val="tx1"/>
                </a:solidFill>
              </a:rPr>
              <a:t> I/O</a:t>
            </a:r>
          </a:p>
          <a:p>
            <a:pPr algn="ctr"/>
            <a:endParaRPr lang="it-IT" sz="1100" dirty="0">
              <a:solidFill>
                <a:schemeClr val="tx1"/>
              </a:solidFill>
            </a:endParaRPr>
          </a:p>
        </p:txBody>
      </p:sp>
      <p:sp>
        <p:nvSpPr>
          <p:cNvPr id="75" name="Rettangolo 74">
            <a:extLst>
              <a:ext uri="{FF2B5EF4-FFF2-40B4-BE49-F238E27FC236}">
                <a16:creationId xmlns:a16="http://schemas.microsoft.com/office/drawing/2014/main" id="{C42D63BE-DAE2-F2C3-E74F-93B402EB70AA}"/>
              </a:ext>
            </a:extLst>
          </p:cNvPr>
          <p:cNvSpPr/>
          <p:nvPr/>
        </p:nvSpPr>
        <p:spPr>
          <a:xfrm>
            <a:off x="8801496" y="1570759"/>
            <a:ext cx="618837" cy="5120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TCP Server</a:t>
            </a:r>
          </a:p>
        </p:txBody>
      </p:sp>
      <p:cxnSp>
        <p:nvCxnSpPr>
          <p:cNvPr id="76" name="Connettore a gomito 75">
            <a:extLst>
              <a:ext uri="{FF2B5EF4-FFF2-40B4-BE49-F238E27FC236}">
                <a16:creationId xmlns:a16="http://schemas.microsoft.com/office/drawing/2014/main" id="{DBF0CE7A-9317-1B5B-8953-DA1E7D08554C}"/>
              </a:ext>
            </a:extLst>
          </p:cNvPr>
          <p:cNvCxnSpPr>
            <a:cxnSpLocks/>
            <a:stCxn id="74" idx="0"/>
            <a:endCxn id="8" idx="2"/>
          </p:cNvCxnSpPr>
          <p:nvPr/>
        </p:nvCxnSpPr>
        <p:spPr>
          <a:xfrm rot="10800000" flipV="1">
            <a:off x="4702206" y="2326982"/>
            <a:ext cx="3623052" cy="451918"/>
          </a:xfrm>
          <a:prstGeom prst="bentConnector4">
            <a:avLst>
              <a:gd name="adj1" fmla="val 1676"/>
              <a:gd name="adj2" fmla="val 1505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ttangolo 79">
            <a:extLst>
              <a:ext uri="{FF2B5EF4-FFF2-40B4-BE49-F238E27FC236}">
                <a16:creationId xmlns:a16="http://schemas.microsoft.com/office/drawing/2014/main" id="{D7CC3595-5E2B-C528-8DFC-9F49595AD948}"/>
              </a:ext>
            </a:extLst>
          </p:cNvPr>
          <p:cNvSpPr/>
          <p:nvPr/>
        </p:nvSpPr>
        <p:spPr>
          <a:xfrm>
            <a:off x="9485454" y="1688373"/>
            <a:ext cx="731238" cy="3418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Ethernet</a:t>
            </a:r>
          </a:p>
        </p:txBody>
      </p:sp>
      <p:sp>
        <p:nvSpPr>
          <p:cNvPr id="81" name="Rettangolo 80">
            <a:extLst>
              <a:ext uri="{FF2B5EF4-FFF2-40B4-BE49-F238E27FC236}">
                <a16:creationId xmlns:a16="http://schemas.microsoft.com/office/drawing/2014/main" id="{5A18FFC3-74CF-A96F-72DE-9226182AD8DC}"/>
              </a:ext>
            </a:extLst>
          </p:cNvPr>
          <p:cNvSpPr/>
          <p:nvPr/>
        </p:nvSpPr>
        <p:spPr>
          <a:xfrm>
            <a:off x="1566352" y="270793"/>
            <a:ext cx="6960960" cy="35143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Zynq</a:t>
            </a:r>
            <a:r>
              <a:rPr lang="it-IT" dirty="0">
                <a:solidFill>
                  <a:schemeClr val="tx1"/>
                </a:solidFill>
              </a:rPr>
              <a:t> 7010</a:t>
            </a:r>
          </a:p>
          <a:p>
            <a:pPr algn="ctr"/>
            <a:r>
              <a:rPr lang="it-IT" dirty="0" err="1">
                <a:solidFill>
                  <a:schemeClr val="tx1"/>
                </a:solidFill>
              </a:rPr>
              <a:t>Programmable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Logic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85" name="Rettangolo 84">
            <a:extLst>
              <a:ext uri="{FF2B5EF4-FFF2-40B4-BE49-F238E27FC236}">
                <a16:creationId xmlns:a16="http://schemas.microsoft.com/office/drawing/2014/main" id="{D05F4A75-931C-8CBD-15F6-7FF621385E2F}"/>
              </a:ext>
            </a:extLst>
          </p:cNvPr>
          <p:cNvSpPr/>
          <p:nvPr/>
        </p:nvSpPr>
        <p:spPr>
          <a:xfrm>
            <a:off x="8515781" y="270793"/>
            <a:ext cx="1335292" cy="35143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Zynq7010 PS (CPU)</a:t>
            </a:r>
          </a:p>
        </p:txBody>
      </p:sp>
      <p:cxnSp>
        <p:nvCxnSpPr>
          <p:cNvPr id="86" name="Connettore a gomito 85">
            <a:extLst>
              <a:ext uri="{FF2B5EF4-FFF2-40B4-BE49-F238E27FC236}">
                <a16:creationId xmlns:a16="http://schemas.microsoft.com/office/drawing/2014/main" id="{116BE2CB-B800-EFCC-593E-18FB845D13F0}"/>
              </a:ext>
            </a:extLst>
          </p:cNvPr>
          <p:cNvCxnSpPr>
            <a:cxnSpLocks/>
            <a:stCxn id="4" idx="3"/>
            <a:endCxn id="12" idx="2"/>
          </p:cNvCxnSpPr>
          <p:nvPr/>
        </p:nvCxnSpPr>
        <p:spPr>
          <a:xfrm>
            <a:off x="3299567" y="1284360"/>
            <a:ext cx="492503" cy="9093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ttangolo 99">
            <a:extLst>
              <a:ext uri="{FF2B5EF4-FFF2-40B4-BE49-F238E27FC236}">
                <a16:creationId xmlns:a16="http://schemas.microsoft.com/office/drawing/2014/main" id="{4CFC7017-BBBC-42FE-AF94-4BF90DE7A0B2}"/>
              </a:ext>
            </a:extLst>
          </p:cNvPr>
          <p:cNvSpPr/>
          <p:nvPr/>
        </p:nvSpPr>
        <p:spPr>
          <a:xfrm>
            <a:off x="3709229" y="3022692"/>
            <a:ext cx="535499" cy="3242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DDS</a:t>
            </a:r>
          </a:p>
        </p:txBody>
      </p:sp>
      <p:cxnSp>
        <p:nvCxnSpPr>
          <p:cNvPr id="101" name="Connettore 2 100">
            <a:extLst>
              <a:ext uri="{FF2B5EF4-FFF2-40B4-BE49-F238E27FC236}">
                <a16:creationId xmlns:a16="http://schemas.microsoft.com/office/drawing/2014/main" id="{C8DAE33C-F07E-8ADF-E764-A44451C9BC8E}"/>
              </a:ext>
            </a:extLst>
          </p:cNvPr>
          <p:cNvCxnSpPr>
            <a:cxnSpLocks/>
            <a:stCxn id="100" idx="0"/>
            <a:endCxn id="13" idx="4"/>
          </p:cNvCxnSpPr>
          <p:nvPr/>
        </p:nvCxnSpPr>
        <p:spPr>
          <a:xfrm flipH="1" flipV="1">
            <a:off x="3957918" y="2767464"/>
            <a:ext cx="19061" cy="255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ttore 2 103">
            <a:extLst>
              <a:ext uri="{FF2B5EF4-FFF2-40B4-BE49-F238E27FC236}">
                <a16:creationId xmlns:a16="http://schemas.microsoft.com/office/drawing/2014/main" id="{9B6EA537-58A0-1866-45D3-D1C13E9FEA9D}"/>
              </a:ext>
            </a:extLst>
          </p:cNvPr>
          <p:cNvCxnSpPr>
            <a:cxnSpLocks/>
            <a:stCxn id="13" idx="0"/>
            <a:endCxn id="12" idx="4"/>
          </p:cNvCxnSpPr>
          <p:nvPr/>
        </p:nvCxnSpPr>
        <p:spPr>
          <a:xfrm flipV="1">
            <a:off x="3957918" y="2346123"/>
            <a:ext cx="0" cy="116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ttangolo 107">
            <a:extLst>
              <a:ext uri="{FF2B5EF4-FFF2-40B4-BE49-F238E27FC236}">
                <a16:creationId xmlns:a16="http://schemas.microsoft.com/office/drawing/2014/main" id="{0DA923CD-3BE3-F18D-5F79-6535124B577F}"/>
              </a:ext>
            </a:extLst>
          </p:cNvPr>
          <p:cNvSpPr/>
          <p:nvPr/>
        </p:nvSpPr>
        <p:spPr>
          <a:xfrm>
            <a:off x="9605956" y="5203852"/>
            <a:ext cx="731238" cy="3418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Ethernet</a:t>
            </a:r>
          </a:p>
        </p:txBody>
      </p:sp>
      <p:sp>
        <p:nvSpPr>
          <p:cNvPr id="109" name="Rettangolo 108">
            <a:extLst>
              <a:ext uri="{FF2B5EF4-FFF2-40B4-BE49-F238E27FC236}">
                <a16:creationId xmlns:a16="http://schemas.microsoft.com/office/drawing/2014/main" id="{281B8ACC-22F9-FA01-AB36-64E87DC71125}"/>
              </a:ext>
            </a:extLst>
          </p:cNvPr>
          <p:cNvSpPr/>
          <p:nvPr/>
        </p:nvSpPr>
        <p:spPr>
          <a:xfrm>
            <a:off x="7006610" y="4432467"/>
            <a:ext cx="2844463" cy="19032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Windows 10 PC</a:t>
            </a:r>
          </a:p>
        </p:txBody>
      </p:sp>
      <p:sp>
        <p:nvSpPr>
          <p:cNvPr id="110" name="Rettangolo 109">
            <a:extLst>
              <a:ext uri="{FF2B5EF4-FFF2-40B4-BE49-F238E27FC236}">
                <a16:creationId xmlns:a16="http://schemas.microsoft.com/office/drawing/2014/main" id="{BE36CB25-8460-7911-AB8C-D1058ABADCF4}"/>
              </a:ext>
            </a:extLst>
          </p:cNvPr>
          <p:cNvSpPr/>
          <p:nvPr/>
        </p:nvSpPr>
        <p:spPr>
          <a:xfrm>
            <a:off x="8735948" y="5014688"/>
            <a:ext cx="796786" cy="694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EXTIO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EBAZ4205 DLL</a:t>
            </a:r>
          </a:p>
        </p:txBody>
      </p:sp>
      <p:sp>
        <p:nvSpPr>
          <p:cNvPr id="111" name="Rettangolo 110">
            <a:extLst>
              <a:ext uri="{FF2B5EF4-FFF2-40B4-BE49-F238E27FC236}">
                <a16:creationId xmlns:a16="http://schemas.microsoft.com/office/drawing/2014/main" id="{5C2B5B6C-2D6E-C45B-B763-16F219E07A91}"/>
              </a:ext>
            </a:extLst>
          </p:cNvPr>
          <p:cNvSpPr/>
          <p:nvPr/>
        </p:nvSpPr>
        <p:spPr>
          <a:xfrm>
            <a:off x="7432158" y="4996967"/>
            <a:ext cx="996683" cy="694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HPSDR</a:t>
            </a:r>
          </a:p>
        </p:txBody>
      </p:sp>
    </p:spTree>
    <p:extLst>
      <p:ext uri="{BB962C8B-B14F-4D97-AF65-F5344CB8AC3E}">
        <p14:creationId xmlns:p14="http://schemas.microsoft.com/office/powerpoint/2010/main" val="1861836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1DFFCB5-17E8-D94C-B8EF-64992D2BAF85}"/>
              </a:ext>
            </a:extLst>
          </p:cNvPr>
          <p:cNvSpPr/>
          <p:nvPr/>
        </p:nvSpPr>
        <p:spPr>
          <a:xfrm>
            <a:off x="2714820" y="1102681"/>
            <a:ext cx="1055802" cy="612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Sampler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46B0ED80-9823-C04C-909B-C7BFBF0046B1}"/>
              </a:ext>
            </a:extLst>
          </p:cNvPr>
          <p:cNvSpPr/>
          <p:nvPr/>
        </p:nvSpPr>
        <p:spPr>
          <a:xfrm>
            <a:off x="5633285" y="1102681"/>
            <a:ext cx="1189164" cy="612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Data 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Capture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16384 x 32 bits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3BED558-1803-B450-82CD-6340E8B9DCDE}"/>
              </a:ext>
            </a:extLst>
          </p:cNvPr>
          <p:cNvCxnSpPr>
            <a:cxnSpLocks/>
            <a:stCxn id="4" idx="3"/>
            <a:endCxn id="40" idx="1"/>
          </p:cNvCxnSpPr>
          <p:nvPr/>
        </p:nvCxnSpPr>
        <p:spPr>
          <a:xfrm>
            <a:off x="3770622" y="1409052"/>
            <a:ext cx="1040370" cy="5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tangolo 20">
            <a:extLst>
              <a:ext uri="{FF2B5EF4-FFF2-40B4-BE49-F238E27FC236}">
                <a16:creationId xmlns:a16="http://schemas.microsoft.com/office/drawing/2014/main" id="{60745063-6713-10F4-0AB1-800B90B8AF9F}"/>
              </a:ext>
            </a:extLst>
          </p:cNvPr>
          <p:cNvSpPr/>
          <p:nvPr/>
        </p:nvSpPr>
        <p:spPr>
          <a:xfrm>
            <a:off x="820660" y="1093520"/>
            <a:ext cx="1055802" cy="612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ADC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12 bits + </a:t>
            </a:r>
            <a:r>
              <a:rPr lang="it-IT" sz="1100" dirty="0" err="1">
                <a:solidFill>
                  <a:schemeClr val="tx1"/>
                </a:solidFill>
              </a:rPr>
              <a:t>OverRange</a:t>
            </a:r>
            <a:endParaRPr lang="it-IT" sz="1100" dirty="0">
              <a:solidFill>
                <a:schemeClr val="tx1"/>
              </a:solidFill>
            </a:endParaRP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5EB2EC12-CFAB-6FA1-8711-56CA81B9453C}"/>
              </a:ext>
            </a:extLst>
          </p:cNvPr>
          <p:cNvCxnSpPr>
            <a:cxnSpLocks/>
            <a:stCxn id="21" idx="3"/>
            <a:endCxn id="4" idx="1"/>
          </p:cNvCxnSpPr>
          <p:nvPr/>
        </p:nvCxnSpPr>
        <p:spPr>
          <a:xfrm>
            <a:off x="1876462" y="1399891"/>
            <a:ext cx="838358" cy="9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1F85432-F85A-916F-7683-4D7104B77382}"/>
              </a:ext>
            </a:extLst>
          </p:cNvPr>
          <p:cNvSpPr txBox="1"/>
          <p:nvPr/>
        </p:nvSpPr>
        <p:spPr>
          <a:xfrm>
            <a:off x="4038979" y="1193608"/>
            <a:ext cx="7056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13 bits </a:t>
            </a:r>
          </a:p>
          <a:p>
            <a:r>
              <a:rPr lang="it-IT" sz="1100" dirty="0"/>
              <a:t>64 </a:t>
            </a:r>
            <a:r>
              <a:rPr lang="it-IT" sz="1100" dirty="0" err="1"/>
              <a:t>MSps</a:t>
            </a:r>
            <a:r>
              <a:rPr lang="it-IT" sz="1100" dirty="0"/>
              <a:t> 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04D481A7-49E9-EAC2-1E7B-7905259FD05F}"/>
              </a:ext>
            </a:extLst>
          </p:cNvPr>
          <p:cNvSpPr/>
          <p:nvPr/>
        </p:nvSpPr>
        <p:spPr>
          <a:xfrm>
            <a:off x="2851115" y="3042326"/>
            <a:ext cx="783211" cy="612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64MHz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clock</a:t>
            </a: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06861BA2-8FB9-1880-E4B4-DD51F6802FDC}"/>
              </a:ext>
            </a:extLst>
          </p:cNvPr>
          <p:cNvCxnSpPr>
            <a:cxnSpLocks/>
            <a:stCxn id="29" idx="0"/>
            <a:endCxn id="4" idx="2"/>
          </p:cNvCxnSpPr>
          <p:nvPr/>
        </p:nvCxnSpPr>
        <p:spPr>
          <a:xfrm flipV="1">
            <a:off x="3242721" y="1715423"/>
            <a:ext cx="0" cy="1326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259CCD0-8FA9-20DD-AE35-744254DE8072}"/>
              </a:ext>
            </a:extLst>
          </p:cNvPr>
          <p:cNvSpPr txBox="1"/>
          <p:nvPr/>
        </p:nvSpPr>
        <p:spPr>
          <a:xfrm>
            <a:off x="2063862" y="923324"/>
            <a:ext cx="705642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100" dirty="0"/>
              <a:t>13 bits </a:t>
            </a:r>
            <a:endParaRPr lang="it-IT" dirty="0"/>
          </a:p>
          <a:p>
            <a:r>
              <a:rPr lang="it-IT" sz="1100" dirty="0"/>
              <a:t>64 </a:t>
            </a:r>
            <a:r>
              <a:rPr lang="it-IT" sz="1100" dirty="0" err="1"/>
              <a:t>MSps</a:t>
            </a:r>
            <a:r>
              <a:rPr lang="it-IT" sz="1100" dirty="0"/>
              <a:t> </a:t>
            </a:r>
            <a:endParaRPr lang="it-IT" dirty="0"/>
          </a:p>
        </p:txBody>
      </p:sp>
      <p:sp>
        <p:nvSpPr>
          <p:cNvPr id="74" name="Rettangolo 73">
            <a:extLst>
              <a:ext uri="{FF2B5EF4-FFF2-40B4-BE49-F238E27FC236}">
                <a16:creationId xmlns:a16="http://schemas.microsoft.com/office/drawing/2014/main" id="{34803A13-F335-432D-6346-BCBA2A9B4CA8}"/>
              </a:ext>
            </a:extLst>
          </p:cNvPr>
          <p:cNvSpPr/>
          <p:nvPr/>
        </p:nvSpPr>
        <p:spPr>
          <a:xfrm rot="16200000">
            <a:off x="5641610" y="2283397"/>
            <a:ext cx="2790445" cy="4106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Memory </a:t>
            </a:r>
            <a:r>
              <a:rPr lang="it-IT" sz="1100" dirty="0" err="1">
                <a:solidFill>
                  <a:schemeClr val="tx1"/>
                </a:solidFill>
              </a:rPr>
              <a:t>mapped</a:t>
            </a:r>
            <a:r>
              <a:rPr lang="it-IT" sz="1100" dirty="0">
                <a:solidFill>
                  <a:schemeClr val="tx1"/>
                </a:solidFill>
              </a:rPr>
              <a:t> I/O</a:t>
            </a:r>
          </a:p>
          <a:p>
            <a:pPr algn="ctr"/>
            <a:endParaRPr lang="it-IT" sz="1100" dirty="0">
              <a:solidFill>
                <a:schemeClr val="tx1"/>
              </a:solidFill>
            </a:endParaRPr>
          </a:p>
        </p:txBody>
      </p:sp>
      <p:sp>
        <p:nvSpPr>
          <p:cNvPr id="75" name="Rettangolo 74">
            <a:extLst>
              <a:ext uri="{FF2B5EF4-FFF2-40B4-BE49-F238E27FC236}">
                <a16:creationId xmlns:a16="http://schemas.microsoft.com/office/drawing/2014/main" id="{C42D63BE-DAE2-F2C3-E74F-93B402EB70AA}"/>
              </a:ext>
            </a:extLst>
          </p:cNvPr>
          <p:cNvSpPr/>
          <p:nvPr/>
        </p:nvSpPr>
        <p:spPr>
          <a:xfrm>
            <a:off x="7381628" y="1988128"/>
            <a:ext cx="618837" cy="5120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TCP Server</a:t>
            </a:r>
          </a:p>
        </p:txBody>
      </p:sp>
      <p:sp>
        <p:nvSpPr>
          <p:cNvPr id="80" name="Rettangolo 79">
            <a:extLst>
              <a:ext uri="{FF2B5EF4-FFF2-40B4-BE49-F238E27FC236}">
                <a16:creationId xmlns:a16="http://schemas.microsoft.com/office/drawing/2014/main" id="{D7CC3595-5E2B-C528-8DFC-9F49595AD948}"/>
              </a:ext>
            </a:extLst>
          </p:cNvPr>
          <p:cNvSpPr/>
          <p:nvPr/>
        </p:nvSpPr>
        <p:spPr>
          <a:xfrm>
            <a:off x="8073183" y="2131223"/>
            <a:ext cx="731238" cy="3418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Ethernet</a:t>
            </a:r>
          </a:p>
        </p:txBody>
      </p:sp>
      <p:sp>
        <p:nvSpPr>
          <p:cNvPr id="81" name="Rettangolo 80">
            <a:extLst>
              <a:ext uri="{FF2B5EF4-FFF2-40B4-BE49-F238E27FC236}">
                <a16:creationId xmlns:a16="http://schemas.microsoft.com/office/drawing/2014/main" id="{5A18FFC3-74CF-A96F-72DE-9226182AD8DC}"/>
              </a:ext>
            </a:extLst>
          </p:cNvPr>
          <p:cNvSpPr/>
          <p:nvPr/>
        </p:nvSpPr>
        <p:spPr>
          <a:xfrm>
            <a:off x="2037817" y="408741"/>
            <a:ext cx="4996772" cy="35143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Zynq</a:t>
            </a:r>
            <a:r>
              <a:rPr lang="it-IT" dirty="0">
                <a:solidFill>
                  <a:schemeClr val="tx1"/>
                </a:solidFill>
              </a:rPr>
              <a:t> 7010</a:t>
            </a:r>
          </a:p>
          <a:p>
            <a:pPr algn="ctr"/>
            <a:r>
              <a:rPr lang="it-IT" dirty="0" err="1">
                <a:solidFill>
                  <a:schemeClr val="tx1"/>
                </a:solidFill>
              </a:rPr>
              <a:t>Programmable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Logic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85" name="Rettangolo 84">
            <a:extLst>
              <a:ext uri="{FF2B5EF4-FFF2-40B4-BE49-F238E27FC236}">
                <a16:creationId xmlns:a16="http://schemas.microsoft.com/office/drawing/2014/main" id="{D05F4A75-931C-8CBD-15F6-7FF621385E2F}"/>
              </a:ext>
            </a:extLst>
          </p:cNvPr>
          <p:cNvSpPr/>
          <p:nvPr/>
        </p:nvSpPr>
        <p:spPr>
          <a:xfrm>
            <a:off x="7054945" y="404100"/>
            <a:ext cx="1335292" cy="35143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Zynq7010 PS (CPU)</a:t>
            </a:r>
          </a:p>
        </p:txBody>
      </p:sp>
      <p:sp>
        <p:nvSpPr>
          <p:cNvPr id="108" name="Rettangolo 107">
            <a:extLst>
              <a:ext uri="{FF2B5EF4-FFF2-40B4-BE49-F238E27FC236}">
                <a16:creationId xmlns:a16="http://schemas.microsoft.com/office/drawing/2014/main" id="{0DA923CD-3BE3-F18D-5F79-6535124B577F}"/>
              </a:ext>
            </a:extLst>
          </p:cNvPr>
          <p:cNvSpPr/>
          <p:nvPr/>
        </p:nvSpPr>
        <p:spPr>
          <a:xfrm>
            <a:off x="8869297" y="2131223"/>
            <a:ext cx="731238" cy="3418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Ethernet</a:t>
            </a:r>
          </a:p>
        </p:txBody>
      </p:sp>
      <p:sp>
        <p:nvSpPr>
          <p:cNvPr id="109" name="Rettangolo 108">
            <a:extLst>
              <a:ext uri="{FF2B5EF4-FFF2-40B4-BE49-F238E27FC236}">
                <a16:creationId xmlns:a16="http://schemas.microsoft.com/office/drawing/2014/main" id="{281B8ACC-22F9-FA01-AB36-64E87DC71125}"/>
              </a:ext>
            </a:extLst>
          </p:cNvPr>
          <p:cNvSpPr/>
          <p:nvPr/>
        </p:nvSpPr>
        <p:spPr>
          <a:xfrm>
            <a:off x="9260317" y="1179582"/>
            <a:ext cx="2358044" cy="19032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Windows 10 PC</a:t>
            </a:r>
          </a:p>
        </p:txBody>
      </p:sp>
      <p:sp>
        <p:nvSpPr>
          <p:cNvPr id="110" name="Rettangolo 109">
            <a:extLst>
              <a:ext uri="{FF2B5EF4-FFF2-40B4-BE49-F238E27FC236}">
                <a16:creationId xmlns:a16="http://schemas.microsoft.com/office/drawing/2014/main" id="{BE36CB25-8460-7911-AB8C-D1058ABADCF4}"/>
              </a:ext>
            </a:extLst>
          </p:cNvPr>
          <p:cNvSpPr/>
          <p:nvPr/>
        </p:nvSpPr>
        <p:spPr>
          <a:xfrm>
            <a:off x="9930862" y="1954667"/>
            <a:ext cx="1016953" cy="694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 err="1">
                <a:solidFill>
                  <a:schemeClr val="tx1"/>
                </a:solidFill>
              </a:rPr>
              <a:t>SpectrumPy</a:t>
            </a:r>
            <a:endParaRPr lang="it-IT" sz="1100" dirty="0">
              <a:solidFill>
                <a:schemeClr val="tx1"/>
              </a:solidFill>
            </a:endParaRP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7B24FBD8-69F3-FC70-593B-E48234A7C8DF}"/>
              </a:ext>
            </a:extLst>
          </p:cNvPr>
          <p:cNvCxnSpPr>
            <a:cxnSpLocks/>
            <a:stCxn id="29" idx="0"/>
            <a:endCxn id="21" idx="2"/>
          </p:cNvCxnSpPr>
          <p:nvPr/>
        </p:nvCxnSpPr>
        <p:spPr>
          <a:xfrm flipH="1" flipV="1">
            <a:off x="1348561" y="1706262"/>
            <a:ext cx="1894160" cy="133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B61182B2-F512-2608-11C1-AFD2BA935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75" y="284011"/>
            <a:ext cx="639313" cy="639313"/>
          </a:xfrm>
          <a:prstGeom prst="rect">
            <a:avLst/>
          </a:prstGeom>
        </p:spPr>
      </p:pic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67F26BBE-604E-A0A3-0D08-191CB143C33E}"/>
              </a:ext>
            </a:extLst>
          </p:cNvPr>
          <p:cNvCxnSpPr>
            <a:cxnSpLocks/>
            <a:stCxn id="27" idx="2"/>
            <a:endCxn id="21" idx="1"/>
          </p:cNvCxnSpPr>
          <p:nvPr/>
        </p:nvCxnSpPr>
        <p:spPr>
          <a:xfrm>
            <a:off x="609932" y="923324"/>
            <a:ext cx="210728" cy="476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ttangolo 33">
            <a:extLst>
              <a:ext uri="{FF2B5EF4-FFF2-40B4-BE49-F238E27FC236}">
                <a16:creationId xmlns:a16="http://schemas.microsoft.com/office/drawing/2014/main" id="{9FA43678-AA76-5284-474A-3DD084D400CB}"/>
              </a:ext>
            </a:extLst>
          </p:cNvPr>
          <p:cNvSpPr/>
          <p:nvPr/>
        </p:nvSpPr>
        <p:spPr>
          <a:xfrm>
            <a:off x="4570637" y="2724075"/>
            <a:ext cx="1189164" cy="612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RF test generator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100KHz-30MHz</a:t>
            </a:r>
          </a:p>
        </p:txBody>
      </p: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7BAA5920-2104-2F22-31F7-F684B5622118}"/>
              </a:ext>
            </a:extLst>
          </p:cNvPr>
          <p:cNvCxnSpPr>
            <a:cxnSpLocks/>
            <a:stCxn id="34" idx="0"/>
            <a:endCxn id="40" idx="2"/>
          </p:cNvCxnSpPr>
          <p:nvPr/>
        </p:nvCxnSpPr>
        <p:spPr>
          <a:xfrm flipV="1">
            <a:off x="5165219" y="1648678"/>
            <a:ext cx="0" cy="1075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552A2FB5-6B03-491E-C802-CD7328066D31}"/>
              </a:ext>
            </a:extLst>
          </p:cNvPr>
          <p:cNvSpPr/>
          <p:nvPr/>
        </p:nvSpPr>
        <p:spPr>
          <a:xfrm>
            <a:off x="4810992" y="1179582"/>
            <a:ext cx="708453" cy="4690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MUX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(switch)</a:t>
            </a:r>
          </a:p>
        </p:txBody>
      </p: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034AE241-7D3C-5D24-6EA2-7EFF890DE6D9}"/>
              </a:ext>
            </a:extLst>
          </p:cNvPr>
          <p:cNvCxnSpPr>
            <a:cxnSpLocks/>
            <a:stCxn id="40" idx="3"/>
            <a:endCxn id="6" idx="1"/>
          </p:cNvCxnSpPr>
          <p:nvPr/>
        </p:nvCxnSpPr>
        <p:spPr>
          <a:xfrm flipV="1">
            <a:off x="5519445" y="1409052"/>
            <a:ext cx="113840" cy="5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2 52">
            <a:extLst>
              <a:ext uri="{FF2B5EF4-FFF2-40B4-BE49-F238E27FC236}">
                <a16:creationId xmlns:a16="http://schemas.microsoft.com/office/drawing/2014/main" id="{E4E2C4D3-627E-B2BF-86CD-493AD14E1D79}"/>
              </a:ext>
            </a:extLst>
          </p:cNvPr>
          <p:cNvCxnSpPr>
            <a:cxnSpLocks/>
            <a:stCxn id="6" idx="3"/>
            <a:endCxn id="75" idx="1"/>
          </p:cNvCxnSpPr>
          <p:nvPr/>
        </p:nvCxnSpPr>
        <p:spPr>
          <a:xfrm>
            <a:off x="6822449" y="1409052"/>
            <a:ext cx="559179" cy="835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a gomito 67">
            <a:extLst>
              <a:ext uri="{FF2B5EF4-FFF2-40B4-BE49-F238E27FC236}">
                <a16:creationId xmlns:a16="http://schemas.microsoft.com/office/drawing/2014/main" id="{CCE77BCC-CA9E-E493-9107-A1ACD72F7CC1}"/>
              </a:ext>
            </a:extLst>
          </p:cNvPr>
          <p:cNvCxnSpPr>
            <a:cxnSpLocks/>
            <a:stCxn id="75" idx="2"/>
            <a:endCxn id="34" idx="2"/>
          </p:cNvCxnSpPr>
          <p:nvPr/>
        </p:nvCxnSpPr>
        <p:spPr>
          <a:xfrm rot="5400000">
            <a:off x="6009807" y="1655576"/>
            <a:ext cx="836653" cy="2525828"/>
          </a:xfrm>
          <a:prstGeom prst="bentConnector3">
            <a:avLst>
              <a:gd name="adj1" fmla="val 1273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3C532D6A-C937-4D84-43F8-01EB25934825}"/>
              </a:ext>
            </a:extLst>
          </p:cNvPr>
          <p:cNvSpPr txBox="1"/>
          <p:nvPr/>
        </p:nvSpPr>
        <p:spPr>
          <a:xfrm>
            <a:off x="5320681" y="3367044"/>
            <a:ext cx="10294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Set Frequency</a:t>
            </a:r>
          </a:p>
        </p:txBody>
      </p:sp>
      <p:cxnSp>
        <p:nvCxnSpPr>
          <p:cNvPr id="94" name="Connettore 2 93">
            <a:extLst>
              <a:ext uri="{FF2B5EF4-FFF2-40B4-BE49-F238E27FC236}">
                <a16:creationId xmlns:a16="http://schemas.microsoft.com/office/drawing/2014/main" id="{12E5DFD8-66D0-7065-2D79-138DA04CCCDC}"/>
              </a:ext>
            </a:extLst>
          </p:cNvPr>
          <p:cNvCxnSpPr>
            <a:cxnSpLocks/>
            <a:stCxn id="40" idx="2"/>
            <a:endCxn id="40" idx="3"/>
          </p:cNvCxnSpPr>
          <p:nvPr/>
        </p:nvCxnSpPr>
        <p:spPr>
          <a:xfrm flipV="1">
            <a:off x="5165219" y="1414130"/>
            <a:ext cx="354226" cy="234548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ttore 2 94">
            <a:extLst>
              <a:ext uri="{FF2B5EF4-FFF2-40B4-BE49-F238E27FC236}">
                <a16:creationId xmlns:a16="http://schemas.microsoft.com/office/drawing/2014/main" id="{92A9897B-D2B3-9A9D-9A02-0EB0449B7821}"/>
              </a:ext>
            </a:extLst>
          </p:cNvPr>
          <p:cNvCxnSpPr>
            <a:cxnSpLocks/>
            <a:stCxn id="40" idx="1"/>
            <a:endCxn id="40" idx="3"/>
          </p:cNvCxnSpPr>
          <p:nvPr/>
        </p:nvCxnSpPr>
        <p:spPr>
          <a:xfrm>
            <a:off x="4810992" y="1414130"/>
            <a:ext cx="708453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Freccia a destra 105">
            <a:extLst>
              <a:ext uri="{FF2B5EF4-FFF2-40B4-BE49-F238E27FC236}">
                <a16:creationId xmlns:a16="http://schemas.microsoft.com/office/drawing/2014/main" id="{A534A0A1-B0F4-0782-3F9C-7C1191F58A62}"/>
              </a:ext>
            </a:extLst>
          </p:cNvPr>
          <p:cNvSpPr/>
          <p:nvPr/>
        </p:nvSpPr>
        <p:spPr>
          <a:xfrm rot="6904029">
            <a:off x="9305161" y="3387740"/>
            <a:ext cx="864545" cy="39055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highlight>
                <a:srgbClr val="00FF00"/>
              </a:highlight>
            </a:endParaRPr>
          </a:p>
        </p:txBody>
      </p:sp>
      <p:pic>
        <p:nvPicPr>
          <p:cNvPr id="112" name="Immagine 111">
            <a:extLst>
              <a:ext uri="{FF2B5EF4-FFF2-40B4-BE49-F238E27FC236}">
                <a16:creationId xmlns:a16="http://schemas.microsoft.com/office/drawing/2014/main" id="{3EE56C98-6ED9-BE39-012F-0C1007D2F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603" y="4034505"/>
            <a:ext cx="4949274" cy="2727642"/>
          </a:xfrm>
          <a:prstGeom prst="rect">
            <a:avLst/>
          </a:prstGeom>
        </p:spPr>
      </p:pic>
      <p:pic>
        <p:nvPicPr>
          <p:cNvPr id="114" name="Immagine 113">
            <a:extLst>
              <a:ext uri="{FF2B5EF4-FFF2-40B4-BE49-F238E27FC236}">
                <a16:creationId xmlns:a16="http://schemas.microsoft.com/office/drawing/2014/main" id="{8F627C31-1A36-02EB-8A8B-439FA9F7C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495" y="4008196"/>
            <a:ext cx="5159992" cy="286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22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1069F57D-62C6-DAF4-0DCE-D1A6B0306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091" y="1459983"/>
            <a:ext cx="9148744" cy="330072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C023841-2D09-62C2-B33F-A6140E53325D}"/>
              </a:ext>
            </a:extLst>
          </p:cNvPr>
          <p:cNvSpPr txBox="1"/>
          <p:nvPr/>
        </p:nvSpPr>
        <p:spPr>
          <a:xfrm>
            <a:off x="1233055" y="332510"/>
            <a:ext cx="58591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/>
              <a:t>AD9226 board</a:t>
            </a:r>
          </a:p>
          <a:p>
            <a:r>
              <a:rPr lang="it-IT" sz="2800" b="1" dirty="0" err="1"/>
              <a:t>Original</a:t>
            </a:r>
            <a:r>
              <a:rPr lang="it-IT" sz="2800" b="1" dirty="0"/>
              <a:t> </a:t>
            </a:r>
            <a:r>
              <a:rPr lang="it-IT" sz="2800" b="1" dirty="0" err="1"/>
              <a:t>schematic</a:t>
            </a:r>
            <a:r>
              <a:rPr lang="it-IT" sz="2800" b="1" dirty="0"/>
              <a:t> of the </a:t>
            </a:r>
            <a:r>
              <a:rPr lang="it-IT" sz="2800" b="1" dirty="0" err="1"/>
              <a:t>analog</a:t>
            </a:r>
            <a:r>
              <a:rPr lang="it-IT" sz="2800" b="1" dirty="0"/>
              <a:t> input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DFD7FBE-6711-52B6-CB91-310F7C025103}"/>
              </a:ext>
            </a:extLst>
          </p:cNvPr>
          <p:cNvSpPr txBox="1"/>
          <p:nvPr/>
        </p:nvSpPr>
        <p:spPr>
          <a:xfrm>
            <a:off x="5366454" y="4922073"/>
            <a:ext cx="5007718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it-IT" sz="1400" dirty="0"/>
              <a:t>With SENSE = GND, the full scale </a:t>
            </a:r>
            <a:r>
              <a:rPr lang="it-IT" sz="1400" dirty="0" err="1"/>
              <a:t>between</a:t>
            </a:r>
            <a:r>
              <a:rPr lang="it-IT" sz="1400" dirty="0"/>
              <a:t> VINA and VINB </a:t>
            </a:r>
            <a:r>
              <a:rPr lang="it-IT" sz="1400" dirty="0" err="1"/>
              <a:t>is</a:t>
            </a:r>
            <a:r>
              <a:rPr lang="it-IT" sz="1400" dirty="0"/>
              <a:t> 2 </a:t>
            </a:r>
            <a:r>
              <a:rPr lang="it-IT" sz="1400" dirty="0" err="1"/>
              <a:t>Vpp</a:t>
            </a:r>
            <a:r>
              <a:rPr lang="it-IT" sz="1400" dirty="0"/>
              <a:t> </a:t>
            </a:r>
          </a:p>
          <a:p>
            <a:r>
              <a:rPr lang="it-IT" sz="1400" dirty="0"/>
              <a:t>i.e. </a:t>
            </a:r>
          </a:p>
          <a:p>
            <a:r>
              <a:rPr lang="it-IT" sz="1400" dirty="0"/>
              <a:t>VINA – VINB = +1V 	 D11…D0=0xFFFFFF</a:t>
            </a:r>
          </a:p>
          <a:p>
            <a:r>
              <a:rPr lang="it-IT" sz="1400" dirty="0"/>
              <a:t>VINA – VINB =   0V	 D11…D0=0x7FFFFF</a:t>
            </a:r>
          </a:p>
          <a:p>
            <a:r>
              <a:rPr lang="it-IT" sz="1400" dirty="0"/>
              <a:t>VINA – VINB =  -1V	 D11…D0=0x000000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6361416-E74D-7021-701D-C7228457656C}"/>
              </a:ext>
            </a:extLst>
          </p:cNvPr>
          <p:cNvSpPr txBox="1"/>
          <p:nvPr/>
        </p:nvSpPr>
        <p:spPr>
          <a:xfrm>
            <a:off x="1039091" y="4934073"/>
            <a:ext cx="3777546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The overall </a:t>
            </a:r>
            <a:r>
              <a:rPr lang="it-IT" sz="1400" dirty="0" err="1"/>
              <a:t>amplification</a:t>
            </a:r>
            <a:r>
              <a:rPr lang="it-IT" sz="1400" dirty="0"/>
              <a:t> </a:t>
            </a:r>
            <a:r>
              <a:rPr lang="it-IT" sz="1400" dirty="0" err="1"/>
              <a:t>between</a:t>
            </a:r>
            <a:r>
              <a:rPr lang="it-IT" sz="1400" dirty="0"/>
              <a:t> VINA-VINB and INPUT_50_Ohm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approximatively</a:t>
            </a:r>
            <a:r>
              <a:rPr lang="it-IT" sz="1400" dirty="0"/>
              <a:t>:</a:t>
            </a:r>
          </a:p>
          <a:p>
            <a:r>
              <a:rPr lang="it-IT" sz="1400" dirty="0"/>
              <a:t>200//62</a:t>
            </a:r>
          </a:p>
          <a:p>
            <a:r>
              <a:rPr lang="it-IT" sz="1400" dirty="0"/>
              <a:t>-------------------- x (200/200 + 1) = 0,38 i.e. -8,4 dB</a:t>
            </a:r>
          </a:p>
          <a:p>
            <a:r>
              <a:rPr lang="it-IT" sz="1400" dirty="0"/>
              <a:t>200 + 200//62</a:t>
            </a:r>
          </a:p>
        </p:txBody>
      </p:sp>
    </p:spTree>
    <p:extLst>
      <p:ext uri="{BB962C8B-B14F-4D97-AF65-F5344CB8AC3E}">
        <p14:creationId xmlns:p14="http://schemas.microsoft.com/office/powerpoint/2010/main" val="2961950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8C023841-2D09-62C2-B33F-A6140E53325D}"/>
              </a:ext>
            </a:extLst>
          </p:cNvPr>
          <p:cNvSpPr txBox="1"/>
          <p:nvPr/>
        </p:nvSpPr>
        <p:spPr>
          <a:xfrm>
            <a:off x="1233055" y="332510"/>
            <a:ext cx="61893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/>
              <a:t>AD9226 board</a:t>
            </a:r>
          </a:p>
          <a:p>
            <a:r>
              <a:rPr lang="it-IT" sz="2800" b="1" dirty="0" err="1"/>
              <a:t>Modified</a:t>
            </a:r>
            <a:r>
              <a:rPr lang="it-IT" sz="2800" b="1" dirty="0"/>
              <a:t> </a:t>
            </a:r>
            <a:r>
              <a:rPr lang="it-IT" sz="2800" b="1" dirty="0" err="1"/>
              <a:t>schematic</a:t>
            </a:r>
            <a:r>
              <a:rPr lang="it-IT" sz="2800" b="1" dirty="0"/>
              <a:t> of the </a:t>
            </a:r>
            <a:r>
              <a:rPr lang="it-IT" sz="2800" b="1" dirty="0" err="1"/>
              <a:t>analog</a:t>
            </a:r>
            <a:r>
              <a:rPr lang="it-IT" sz="2800" b="1" dirty="0"/>
              <a:t> input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DFD7FBE-6711-52B6-CB91-310F7C025103}"/>
              </a:ext>
            </a:extLst>
          </p:cNvPr>
          <p:cNvSpPr txBox="1"/>
          <p:nvPr/>
        </p:nvSpPr>
        <p:spPr>
          <a:xfrm>
            <a:off x="5366454" y="4922073"/>
            <a:ext cx="5007718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it-IT" sz="1400" dirty="0"/>
              <a:t>With SENSE = GND, the full scale </a:t>
            </a:r>
            <a:r>
              <a:rPr lang="it-IT" sz="1400" dirty="0" err="1"/>
              <a:t>between</a:t>
            </a:r>
            <a:r>
              <a:rPr lang="it-IT" sz="1400" dirty="0"/>
              <a:t> VINA and VINB </a:t>
            </a:r>
            <a:r>
              <a:rPr lang="it-IT" sz="1400" dirty="0" err="1"/>
              <a:t>is</a:t>
            </a:r>
            <a:r>
              <a:rPr lang="it-IT" sz="1400" dirty="0"/>
              <a:t> 2 </a:t>
            </a:r>
            <a:r>
              <a:rPr lang="it-IT" sz="1400" dirty="0" err="1"/>
              <a:t>Vpp</a:t>
            </a:r>
            <a:r>
              <a:rPr lang="it-IT" sz="1400" dirty="0"/>
              <a:t> </a:t>
            </a:r>
          </a:p>
          <a:p>
            <a:r>
              <a:rPr lang="it-IT" sz="1400" dirty="0"/>
              <a:t>i.e. </a:t>
            </a:r>
          </a:p>
          <a:p>
            <a:r>
              <a:rPr lang="it-IT" sz="1400" dirty="0"/>
              <a:t>VINA – VINB = +1V 	 D11…D0=0xFFFFFF</a:t>
            </a:r>
          </a:p>
          <a:p>
            <a:r>
              <a:rPr lang="it-IT" sz="1400" dirty="0"/>
              <a:t>VINA – VINB =   0V	 D11…D0=0x7FFFFF</a:t>
            </a:r>
          </a:p>
          <a:p>
            <a:r>
              <a:rPr lang="it-IT" sz="1400" dirty="0"/>
              <a:t>VINA – VINB =  -1V	 D11…D0=0x000000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6361416-E74D-7021-701D-C7228457656C}"/>
              </a:ext>
            </a:extLst>
          </p:cNvPr>
          <p:cNvSpPr txBox="1"/>
          <p:nvPr/>
        </p:nvSpPr>
        <p:spPr>
          <a:xfrm>
            <a:off x="1039091" y="4934073"/>
            <a:ext cx="3777546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The overall </a:t>
            </a:r>
            <a:r>
              <a:rPr lang="it-IT" sz="1400" dirty="0" err="1"/>
              <a:t>amplification</a:t>
            </a:r>
            <a:r>
              <a:rPr lang="it-IT" sz="1400" dirty="0"/>
              <a:t> </a:t>
            </a:r>
            <a:r>
              <a:rPr lang="it-IT" sz="1400" dirty="0" err="1"/>
              <a:t>between</a:t>
            </a:r>
            <a:r>
              <a:rPr lang="it-IT" sz="1400" dirty="0"/>
              <a:t> VINA-VINB and INPUT_50_Ohm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approximatively</a:t>
            </a:r>
            <a:r>
              <a:rPr lang="it-IT" sz="1400" dirty="0"/>
              <a:t>:</a:t>
            </a:r>
          </a:p>
          <a:p>
            <a:endParaRPr lang="it-IT" sz="1400" dirty="0"/>
          </a:p>
          <a:p>
            <a:r>
              <a:rPr lang="it-IT" sz="1400" dirty="0"/>
              <a:t> (2200/390 + 1) = 6,64 i.e. 16,5 dB</a:t>
            </a:r>
          </a:p>
          <a:p>
            <a:endParaRPr lang="it-IT" sz="140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F84476DF-0CEC-EF3C-0B7A-CF0100A91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10" y="1286617"/>
            <a:ext cx="10307488" cy="3467584"/>
          </a:xfrm>
          <a:prstGeom prst="rect">
            <a:avLst/>
          </a:prstGeom>
        </p:spPr>
      </p:pic>
      <p:sp>
        <p:nvSpPr>
          <p:cNvPr id="12" name="Fumetto: ovale 11">
            <a:extLst>
              <a:ext uri="{FF2B5EF4-FFF2-40B4-BE49-F238E27FC236}">
                <a16:creationId xmlns:a16="http://schemas.microsoft.com/office/drawing/2014/main" id="{AAF6F57C-88A6-E523-4A1F-757BE0C382B0}"/>
              </a:ext>
            </a:extLst>
          </p:cNvPr>
          <p:cNvSpPr/>
          <p:nvPr/>
        </p:nvSpPr>
        <p:spPr>
          <a:xfrm>
            <a:off x="3830782" y="5826296"/>
            <a:ext cx="1535672" cy="914400"/>
          </a:xfrm>
          <a:prstGeom prst="wedgeEllipseCallout">
            <a:avLst>
              <a:gd name="adj1" fmla="val -72481"/>
              <a:gd name="adj2" fmla="val -4810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it-IT" sz="1400" b="1" dirty="0">
                <a:solidFill>
                  <a:schemeClr val="tx1"/>
                </a:solidFill>
              </a:rPr>
              <a:t>16,5+8,4= 24,9dB </a:t>
            </a:r>
            <a:r>
              <a:rPr lang="it-IT" sz="1400" b="1" dirty="0" err="1">
                <a:solidFill>
                  <a:schemeClr val="tx1"/>
                </a:solidFill>
              </a:rPr>
              <a:t>better</a:t>
            </a:r>
            <a:r>
              <a:rPr lang="it-IT" sz="1400" b="1" dirty="0">
                <a:solidFill>
                  <a:schemeClr val="tx1"/>
                </a:solidFill>
              </a:rPr>
              <a:t> </a:t>
            </a:r>
            <a:r>
              <a:rPr lang="it-IT" sz="1400" b="1" dirty="0" err="1">
                <a:solidFill>
                  <a:schemeClr val="tx1"/>
                </a:solidFill>
              </a:rPr>
              <a:t>than</a:t>
            </a:r>
            <a:r>
              <a:rPr lang="it-IT" sz="1400" b="1" dirty="0">
                <a:solidFill>
                  <a:schemeClr val="tx1"/>
                </a:solidFill>
              </a:rPr>
              <a:t> the </a:t>
            </a:r>
            <a:r>
              <a:rPr lang="it-IT" sz="1400" b="1" dirty="0" err="1">
                <a:solidFill>
                  <a:schemeClr val="tx1"/>
                </a:solidFill>
              </a:rPr>
              <a:t>original</a:t>
            </a:r>
            <a:endParaRPr lang="it-IT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819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755EF03A-766A-C93E-FE68-A0D4A55D8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082" y="1191492"/>
            <a:ext cx="6359835" cy="2495632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353CD63-57EB-9651-FC32-4C6D1C1ECCDA}"/>
              </a:ext>
            </a:extLst>
          </p:cNvPr>
          <p:cNvSpPr txBox="1"/>
          <p:nvPr/>
        </p:nvSpPr>
        <p:spPr>
          <a:xfrm>
            <a:off x="2916082" y="3687124"/>
            <a:ext cx="6231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0               32                 64                96                </a:t>
            </a:r>
            <a:r>
              <a:rPr lang="it-IT"/>
              <a:t>128               </a:t>
            </a:r>
            <a:r>
              <a:rPr lang="it-IT" dirty="0"/>
              <a:t>MHz      </a:t>
            </a:r>
          </a:p>
        </p:txBody>
      </p:sp>
    </p:spTree>
    <p:extLst>
      <p:ext uri="{BB962C8B-B14F-4D97-AF65-F5344CB8AC3E}">
        <p14:creationId xmlns:p14="http://schemas.microsoft.com/office/powerpoint/2010/main" val="4190248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5A58C36-0FA1-F9C6-119B-2CA09AC30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781" y="1524232"/>
            <a:ext cx="3648584" cy="286742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8ACE9D4-1AE1-59FB-838E-A4CB5C7EA2EB}"/>
              </a:ext>
            </a:extLst>
          </p:cNvPr>
          <p:cNvSpPr txBox="1"/>
          <p:nvPr/>
        </p:nvSpPr>
        <p:spPr>
          <a:xfrm>
            <a:off x="1576354" y="2080781"/>
            <a:ext cx="230742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Two’s</a:t>
            </a:r>
            <a:r>
              <a:rPr lang="it-IT" dirty="0"/>
              <a:t> </a:t>
            </a:r>
            <a:r>
              <a:rPr lang="it-IT" dirty="0" err="1"/>
              <a:t>complement</a:t>
            </a:r>
            <a:r>
              <a:rPr lang="it-IT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R35: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connected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R34: 10 </a:t>
            </a:r>
            <a:r>
              <a:rPr lang="it-IT" dirty="0" err="1"/>
              <a:t>KOhm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r>
              <a:rPr lang="it-IT" dirty="0" err="1"/>
              <a:t>Straight</a:t>
            </a:r>
            <a:r>
              <a:rPr lang="it-IT" dirty="0"/>
              <a:t> </a:t>
            </a:r>
            <a:r>
              <a:rPr lang="it-IT" dirty="0" err="1"/>
              <a:t>Binary</a:t>
            </a:r>
            <a:r>
              <a:rPr lang="it-IT" dirty="0"/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R35: 10 </a:t>
            </a:r>
            <a:r>
              <a:rPr lang="it-IT" dirty="0" err="1"/>
              <a:t>KOhm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R34: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connected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8479ABC-2D6E-F794-79F8-5CD981B51F8F}"/>
              </a:ext>
            </a:extLst>
          </p:cNvPr>
          <p:cNvSpPr txBox="1"/>
          <p:nvPr/>
        </p:nvSpPr>
        <p:spPr>
          <a:xfrm>
            <a:off x="1427788" y="276461"/>
            <a:ext cx="99007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/>
              <a:t>ADC9226 board</a:t>
            </a:r>
          </a:p>
          <a:p>
            <a:r>
              <a:rPr lang="it-IT" sz="2800" b="1" dirty="0" err="1"/>
              <a:t>Change</a:t>
            </a:r>
            <a:r>
              <a:rPr lang="it-IT" sz="2800" b="1" dirty="0"/>
              <a:t> data outputs from </a:t>
            </a:r>
            <a:r>
              <a:rPr lang="it-IT" sz="2800" b="1" dirty="0" err="1"/>
              <a:t>Straight</a:t>
            </a:r>
            <a:r>
              <a:rPr lang="it-IT" sz="2800" b="1" dirty="0"/>
              <a:t> </a:t>
            </a:r>
            <a:r>
              <a:rPr lang="it-IT" sz="2800" b="1" dirty="0" err="1"/>
              <a:t>Binary</a:t>
            </a:r>
            <a:r>
              <a:rPr lang="it-IT" sz="2800" b="1" dirty="0"/>
              <a:t> to </a:t>
            </a:r>
            <a:r>
              <a:rPr lang="it-IT" sz="2800" b="1" dirty="0" err="1"/>
              <a:t>Two’s</a:t>
            </a:r>
            <a:r>
              <a:rPr lang="it-IT" sz="2800" b="1" dirty="0"/>
              <a:t> </a:t>
            </a:r>
            <a:r>
              <a:rPr lang="it-IT" sz="2800" b="1" dirty="0" err="1"/>
              <a:t>Complement</a:t>
            </a:r>
            <a:endParaRPr lang="it-IT" sz="2800" b="1" dirty="0"/>
          </a:p>
        </p:txBody>
      </p:sp>
    </p:spTree>
    <p:extLst>
      <p:ext uri="{BB962C8B-B14F-4D97-AF65-F5344CB8AC3E}">
        <p14:creationId xmlns:p14="http://schemas.microsoft.com/office/powerpoint/2010/main" val="4268003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B58F569-49F7-5202-6EE6-C21151F12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7362" y="1690688"/>
            <a:ext cx="7626667" cy="4486275"/>
          </a:xfrm>
        </p:spPr>
      </p:pic>
    </p:spTree>
    <p:extLst>
      <p:ext uri="{BB962C8B-B14F-4D97-AF65-F5344CB8AC3E}">
        <p14:creationId xmlns:p14="http://schemas.microsoft.com/office/powerpoint/2010/main" val="2639405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5F5007-01B4-19BB-B6D2-DF4C5E8F6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AD9226 output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0D0FBA5-2C8B-41CE-8A0E-A97BEBAD9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430" y="2290603"/>
            <a:ext cx="5573599" cy="332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22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5398AC-F480-0354-B73A-3C018D0ED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467"/>
            <a:ext cx="10515600" cy="1325563"/>
          </a:xfrm>
        </p:spPr>
        <p:txBody>
          <a:bodyPr/>
          <a:lstStyle/>
          <a:p>
            <a:r>
              <a:rPr lang="it-IT" dirty="0"/>
              <a:t>Block </a:t>
            </a:r>
            <a:r>
              <a:rPr lang="it-IT" dirty="0" err="1"/>
              <a:t>diagram</a:t>
            </a:r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3DE91F8-9B0D-30E6-211F-B17136B710E7}"/>
              </a:ext>
            </a:extLst>
          </p:cNvPr>
          <p:cNvSpPr/>
          <p:nvPr/>
        </p:nvSpPr>
        <p:spPr>
          <a:xfrm>
            <a:off x="1522246" y="2628900"/>
            <a:ext cx="1147763" cy="8001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A/D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485AC00B-D03F-451D-5F61-A84C254B4A98}"/>
              </a:ext>
            </a:extLst>
          </p:cNvPr>
          <p:cNvSpPr/>
          <p:nvPr/>
        </p:nvSpPr>
        <p:spPr>
          <a:xfrm>
            <a:off x="3133726" y="2628900"/>
            <a:ext cx="1147763" cy="8001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dirty="0"/>
              <a:t>DDC</a:t>
            </a:r>
          </a:p>
          <a:p>
            <a:pPr algn="ctr"/>
            <a:r>
              <a:rPr lang="it-IT" dirty="0">
                <a:cs typeface="Calibri" panose="020F0502020204030204"/>
              </a:rPr>
              <a:t>Audio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EC26C05-B26B-EF5B-17A2-8A9CCB8A32BC}"/>
              </a:ext>
            </a:extLst>
          </p:cNvPr>
          <p:cNvSpPr txBox="1"/>
          <p:nvPr/>
        </p:nvSpPr>
        <p:spPr>
          <a:xfrm>
            <a:off x="1667710" y="2281752"/>
            <a:ext cx="932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65MSps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D55EF23B-CEF9-2E90-E128-A9C80EB9EFE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670009" y="3028950"/>
            <a:ext cx="4637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68821CC5-4165-233E-2AF5-5FD0DDC27531}"/>
              </a:ext>
            </a:extLst>
          </p:cNvPr>
          <p:cNvCxnSpPr>
            <a:cxnSpLocks/>
          </p:cNvCxnSpPr>
          <p:nvPr/>
        </p:nvCxnSpPr>
        <p:spPr>
          <a:xfrm>
            <a:off x="838200" y="3028950"/>
            <a:ext cx="6334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2DDA00E-EB29-6381-C487-D52A4A1E3F37}"/>
              </a:ext>
            </a:extLst>
          </p:cNvPr>
          <p:cNvSpPr txBox="1"/>
          <p:nvPr/>
        </p:nvSpPr>
        <p:spPr>
          <a:xfrm>
            <a:off x="766181" y="1805821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0 – 1v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F34DB816-A774-9CA8-02B7-32F4D9D26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68" y="2557462"/>
            <a:ext cx="639313" cy="63931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6D08B0B-0262-1A51-A135-A1C102BE80C2}"/>
              </a:ext>
            </a:extLst>
          </p:cNvPr>
          <p:cNvSpPr txBox="1"/>
          <p:nvPr/>
        </p:nvSpPr>
        <p:spPr>
          <a:xfrm>
            <a:off x="4966366" y="2281752"/>
            <a:ext cx="1023037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dirty="0"/>
              <a:t>256 </a:t>
            </a:r>
            <a:r>
              <a:rPr lang="it-IT" dirty="0" err="1"/>
              <a:t>KSps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044937E4-D04C-6648-162F-846155BB35DD}"/>
              </a:ext>
            </a:extLst>
          </p:cNvPr>
          <p:cNvSpPr/>
          <p:nvPr/>
        </p:nvSpPr>
        <p:spPr>
          <a:xfrm>
            <a:off x="4848226" y="2628900"/>
            <a:ext cx="1147763" cy="8001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dirty="0"/>
              <a:t>DMA</a:t>
            </a:r>
            <a:endParaRPr lang="it-IT" dirty="0">
              <a:cs typeface="Calibri" panose="020F0502020204030204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F093B39A-7379-C37F-EB72-C84A30B9A637}"/>
              </a:ext>
            </a:extLst>
          </p:cNvPr>
          <p:cNvSpPr/>
          <p:nvPr/>
        </p:nvSpPr>
        <p:spPr>
          <a:xfrm>
            <a:off x="3133725" y="1405689"/>
            <a:ext cx="1147763" cy="8001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dirty="0"/>
              <a:t>DDC</a:t>
            </a:r>
          </a:p>
          <a:p>
            <a:pPr algn="ctr"/>
            <a:r>
              <a:rPr lang="it-IT" dirty="0" err="1">
                <a:cs typeface="Calibri" panose="020F0502020204030204"/>
              </a:rPr>
              <a:t>Waterfall</a:t>
            </a: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295B90A1-A7FB-AE83-34C5-16556A594996}"/>
              </a:ext>
            </a:extLst>
          </p:cNvPr>
          <p:cNvCxnSpPr>
            <a:cxnSpLocks/>
          </p:cNvCxnSpPr>
          <p:nvPr/>
        </p:nvCxnSpPr>
        <p:spPr>
          <a:xfrm>
            <a:off x="6097509" y="2975626"/>
            <a:ext cx="3333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33FABAED-2A4C-CB04-3091-EF873C0EBB92}"/>
              </a:ext>
            </a:extLst>
          </p:cNvPr>
          <p:cNvCxnSpPr>
            <a:cxnSpLocks/>
          </p:cNvCxnSpPr>
          <p:nvPr/>
        </p:nvCxnSpPr>
        <p:spPr>
          <a:xfrm flipV="1">
            <a:off x="2790325" y="1735555"/>
            <a:ext cx="253164" cy="340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519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0CA7E191-BB88-545A-0AF3-992A47F3A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692" y="826190"/>
            <a:ext cx="7937946" cy="5719990"/>
          </a:xfrm>
          <a:prstGeom prst="rect">
            <a:avLst/>
          </a:prstGeom>
        </p:spPr>
      </p:pic>
      <p:sp>
        <p:nvSpPr>
          <p:cNvPr id="6" name="Fumetto: rettangolo con angoli arrotondati 5">
            <a:extLst>
              <a:ext uri="{FF2B5EF4-FFF2-40B4-BE49-F238E27FC236}">
                <a16:creationId xmlns:a16="http://schemas.microsoft.com/office/drawing/2014/main" id="{AF6C6232-2C09-26B5-6976-D2CE04ACD8C0}"/>
              </a:ext>
            </a:extLst>
          </p:cNvPr>
          <p:cNvSpPr/>
          <p:nvPr/>
        </p:nvSpPr>
        <p:spPr>
          <a:xfrm>
            <a:off x="589918" y="637956"/>
            <a:ext cx="1857375" cy="528637"/>
          </a:xfrm>
          <a:prstGeom prst="wedgeRoundRectCallout">
            <a:avLst>
              <a:gd name="adj1" fmla="val 149936"/>
              <a:gd name="adj2" fmla="val 15914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Shielded</a:t>
            </a:r>
            <a:r>
              <a:rPr lang="it-IT" dirty="0"/>
              <a:t> ADC</a:t>
            </a:r>
          </a:p>
        </p:txBody>
      </p:sp>
      <p:sp>
        <p:nvSpPr>
          <p:cNvPr id="7" name="Fumetto: rettangolo con angoli arrotondati 6">
            <a:extLst>
              <a:ext uri="{FF2B5EF4-FFF2-40B4-BE49-F238E27FC236}">
                <a16:creationId xmlns:a16="http://schemas.microsoft.com/office/drawing/2014/main" id="{264F695A-C92D-70B7-FC98-231008A06E76}"/>
              </a:ext>
            </a:extLst>
          </p:cNvPr>
          <p:cNvSpPr/>
          <p:nvPr/>
        </p:nvSpPr>
        <p:spPr>
          <a:xfrm>
            <a:off x="247018" y="2676306"/>
            <a:ext cx="2200275" cy="528637"/>
          </a:xfrm>
          <a:prstGeom prst="wedgeRoundRectCallout">
            <a:avLst>
              <a:gd name="adj1" fmla="val 98018"/>
              <a:gd name="adj2" fmla="val 2942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Shielded</a:t>
            </a:r>
            <a:r>
              <a:rPr lang="it-IT" dirty="0"/>
              <a:t> power supply filter (TODO)</a:t>
            </a:r>
          </a:p>
        </p:txBody>
      </p:sp>
      <p:sp>
        <p:nvSpPr>
          <p:cNvPr id="8" name="Fumetto: rettangolo con angoli arrotondati 7">
            <a:extLst>
              <a:ext uri="{FF2B5EF4-FFF2-40B4-BE49-F238E27FC236}">
                <a16:creationId xmlns:a16="http://schemas.microsoft.com/office/drawing/2014/main" id="{5A2E3E5D-EABE-0F7C-C55D-7D74E77D91CA}"/>
              </a:ext>
            </a:extLst>
          </p:cNvPr>
          <p:cNvSpPr/>
          <p:nvPr/>
        </p:nvSpPr>
        <p:spPr>
          <a:xfrm>
            <a:off x="247017" y="4231262"/>
            <a:ext cx="2200275" cy="966788"/>
          </a:xfrm>
          <a:prstGeom prst="wedgeRoundRectCallout">
            <a:avLst>
              <a:gd name="adj1" fmla="val 166200"/>
              <a:gd name="adj2" fmla="val 4242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USB &lt;-&gt; JTAG</a:t>
            </a:r>
          </a:p>
          <a:p>
            <a:pPr algn="ctr"/>
            <a:r>
              <a:rPr lang="it-IT" dirty="0"/>
              <a:t>&amp;</a:t>
            </a:r>
          </a:p>
          <a:p>
            <a:pPr algn="ctr"/>
            <a:r>
              <a:rPr lang="it-IT" dirty="0"/>
              <a:t>USB &lt;-&gt; UART</a:t>
            </a:r>
          </a:p>
        </p:txBody>
      </p:sp>
      <p:sp>
        <p:nvSpPr>
          <p:cNvPr id="10" name="Fumetto: rettangolo con angoli arrotondati 9">
            <a:extLst>
              <a:ext uri="{FF2B5EF4-FFF2-40B4-BE49-F238E27FC236}">
                <a16:creationId xmlns:a16="http://schemas.microsoft.com/office/drawing/2014/main" id="{9608A83A-9D74-F00C-9E5C-5D8A75EB742F}"/>
              </a:ext>
            </a:extLst>
          </p:cNvPr>
          <p:cNvSpPr/>
          <p:nvPr/>
        </p:nvSpPr>
        <p:spPr>
          <a:xfrm>
            <a:off x="4895851" y="100012"/>
            <a:ext cx="2790826" cy="590111"/>
          </a:xfrm>
          <a:prstGeom prst="wedgeRoundRectCallout">
            <a:avLst>
              <a:gd name="adj1" fmla="val -20819"/>
              <a:gd name="adj2" fmla="val 24536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16 </a:t>
            </a:r>
            <a:r>
              <a:rPr lang="it-IT" dirty="0" err="1"/>
              <a:t>wires</a:t>
            </a:r>
            <a:r>
              <a:rPr lang="it-IT" dirty="0"/>
              <a:t> ADC &lt;-&gt; FPGA (PL)</a:t>
            </a:r>
          </a:p>
        </p:txBody>
      </p:sp>
      <p:sp>
        <p:nvSpPr>
          <p:cNvPr id="11" name="Fumetto: rettangolo con angoli arrotondati 10">
            <a:extLst>
              <a:ext uri="{FF2B5EF4-FFF2-40B4-BE49-F238E27FC236}">
                <a16:creationId xmlns:a16="http://schemas.microsoft.com/office/drawing/2014/main" id="{2EE04DC5-9F68-11D9-83B9-7C02F41560AD}"/>
              </a:ext>
            </a:extLst>
          </p:cNvPr>
          <p:cNvSpPr/>
          <p:nvPr/>
        </p:nvSpPr>
        <p:spPr>
          <a:xfrm>
            <a:off x="7771171" y="100013"/>
            <a:ext cx="2766467" cy="590111"/>
          </a:xfrm>
          <a:prstGeom prst="wedgeRoundRectCallout">
            <a:avLst>
              <a:gd name="adj1" fmla="val -32705"/>
              <a:gd name="adj2" fmla="val 25241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EBAZ4205 board with Zynq-7000 (PS+PL) </a:t>
            </a:r>
          </a:p>
        </p:txBody>
      </p:sp>
      <p:sp>
        <p:nvSpPr>
          <p:cNvPr id="12" name="Fumetto: rettangolo con angoli arrotondati 11">
            <a:extLst>
              <a:ext uri="{FF2B5EF4-FFF2-40B4-BE49-F238E27FC236}">
                <a16:creationId xmlns:a16="http://schemas.microsoft.com/office/drawing/2014/main" id="{14013B56-2D71-242B-8457-E25ED26E4344}"/>
              </a:ext>
            </a:extLst>
          </p:cNvPr>
          <p:cNvSpPr/>
          <p:nvPr/>
        </p:nvSpPr>
        <p:spPr>
          <a:xfrm>
            <a:off x="10992483" y="2450030"/>
            <a:ext cx="1080455" cy="452552"/>
          </a:xfrm>
          <a:prstGeom prst="wedgeRoundRectCallout">
            <a:avLst>
              <a:gd name="adj1" fmla="val -162259"/>
              <a:gd name="adj2" fmla="val 640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UART</a:t>
            </a:r>
          </a:p>
        </p:txBody>
      </p:sp>
      <p:sp>
        <p:nvSpPr>
          <p:cNvPr id="13" name="Fumetto: rettangolo con angoli arrotondati 12">
            <a:extLst>
              <a:ext uri="{FF2B5EF4-FFF2-40B4-BE49-F238E27FC236}">
                <a16:creationId xmlns:a16="http://schemas.microsoft.com/office/drawing/2014/main" id="{9833D350-C2B6-4D42-30D1-85738E529129}"/>
              </a:ext>
            </a:extLst>
          </p:cNvPr>
          <p:cNvSpPr/>
          <p:nvPr/>
        </p:nvSpPr>
        <p:spPr>
          <a:xfrm>
            <a:off x="10992482" y="3955419"/>
            <a:ext cx="1080455" cy="452552"/>
          </a:xfrm>
          <a:prstGeom prst="wedgeRoundRectCallout">
            <a:avLst>
              <a:gd name="adj1" fmla="val -255259"/>
              <a:gd name="adj2" fmla="val -3148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JTAG</a:t>
            </a:r>
          </a:p>
        </p:txBody>
      </p:sp>
      <p:sp>
        <p:nvSpPr>
          <p:cNvPr id="14" name="Fumetto: rettangolo con angoli arrotondati 13">
            <a:extLst>
              <a:ext uri="{FF2B5EF4-FFF2-40B4-BE49-F238E27FC236}">
                <a16:creationId xmlns:a16="http://schemas.microsoft.com/office/drawing/2014/main" id="{F3214B42-F9DD-869F-BEDB-44A75C4D8B92}"/>
              </a:ext>
            </a:extLst>
          </p:cNvPr>
          <p:cNvSpPr/>
          <p:nvPr/>
        </p:nvSpPr>
        <p:spPr>
          <a:xfrm>
            <a:off x="10992482" y="1697336"/>
            <a:ext cx="1080456" cy="452552"/>
          </a:xfrm>
          <a:prstGeom prst="wedgeRoundRectCallout">
            <a:avLst>
              <a:gd name="adj1" fmla="val -162259"/>
              <a:gd name="adj2" fmla="val 640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Ethernet</a:t>
            </a:r>
          </a:p>
        </p:txBody>
      </p:sp>
    </p:spTree>
    <p:extLst>
      <p:ext uri="{BB962C8B-B14F-4D97-AF65-F5344CB8AC3E}">
        <p14:creationId xmlns:p14="http://schemas.microsoft.com/office/powerpoint/2010/main" val="3663582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E2BE8C-B5CD-62D1-CA6E-1573270C38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79FED68-01CA-F7AC-31C0-1D5BBE7B3A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1D8B2D3-FB9A-8D9C-8B05-CB1F4EAA1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82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elettronico&#10;&#10;Descrizione generata automaticamente">
            <a:extLst>
              <a:ext uri="{FF2B5EF4-FFF2-40B4-BE49-F238E27FC236}">
                <a16:creationId xmlns:a16="http://schemas.microsoft.com/office/drawing/2014/main" id="{AD466E6B-EE9A-2B4E-8D05-94C834B1DA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8"/>
          <a:stretch/>
        </p:blipFill>
        <p:spPr>
          <a:xfrm>
            <a:off x="4838108" y="117446"/>
            <a:ext cx="4322670" cy="3197654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2AC2ED8-0D3A-4F35-D9B0-DF54534C8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532" y="4209925"/>
            <a:ext cx="5724088" cy="2321951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8CF118D2-73DC-381B-10A4-3ADC635F6F07}"/>
              </a:ext>
            </a:extLst>
          </p:cNvPr>
          <p:cNvSpPr/>
          <p:nvPr/>
        </p:nvSpPr>
        <p:spPr>
          <a:xfrm>
            <a:off x="4273169" y="3841640"/>
            <a:ext cx="6107185" cy="29235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77CBEED-5966-32A8-7F17-80DBF4A38571}"/>
              </a:ext>
            </a:extLst>
          </p:cNvPr>
          <p:cNvSpPr txBox="1"/>
          <p:nvPr/>
        </p:nvSpPr>
        <p:spPr>
          <a:xfrm>
            <a:off x="4182987" y="3257357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PC I7 10750</a:t>
            </a:r>
          </a:p>
          <a:p>
            <a:r>
              <a:rPr lang="it-IT" dirty="0"/>
              <a:t>16 GB RAM – 2 TB SSD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5961713-6542-639E-DD64-28D406EF37CE}"/>
              </a:ext>
            </a:extLst>
          </p:cNvPr>
          <p:cNvSpPr txBox="1"/>
          <p:nvPr/>
        </p:nvSpPr>
        <p:spPr>
          <a:xfrm>
            <a:off x="4250798" y="3843769"/>
            <a:ext cx="1509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Windows 10 or 11</a:t>
            </a:r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D59C0E23-68EB-43F8-6A32-9118F3806B7E}"/>
              </a:ext>
            </a:extLst>
          </p:cNvPr>
          <p:cNvSpPr/>
          <p:nvPr/>
        </p:nvSpPr>
        <p:spPr>
          <a:xfrm>
            <a:off x="3724712" y="1635853"/>
            <a:ext cx="1015068" cy="671120"/>
          </a:xfrm>
          <a:prstGeom prst="rightArrow">
            <a:avLst>
              <a:gd name="adj1" fmla="val 82911"/>
              <a:gd name="adj2" fmla="val 170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12V 500mA</a:t>
            </a:r>
          </a:p>
        </p:txBody>
      </p:sp>
      <p:sp>
        <p:nvSpPr>
          <p:cNvPr id="13" name="Freccia bidirezionale orizzontale 12">
            <a:extLst>
              <a:ext uri="{FF2B5EF4-FFF2-40B4-BE49-F238E27FC236}">
                <a16:creationId xmlns:a16="http://schemas.microsoft.com/office/drawing/2014/main" id="{9ABB7FF9-D4F3-AC3F-0172-D5E418230DEF}"/>
              </a:ext>
            </a:extLst>
          </p:cNvPr>
          <p:cNvSpPr/>
          <p:nvPr/>
        </p:nvSpPr>
        <p:spPr>
          <a:xfrm>
            <a:off x="3724712" y="345395"/>
            <a:ext cx="1308683" cy="671121"/>
          </a:xfrm>
          <a:prstGeom prst="leftRightArrow">
            <a:avLst>
              <a:gd name="adj1" fmla="val 87838"/>
              <a:gd name="adj2" fmla="val 193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Test points</a:t>
            </a:r>
          </a:p>
        </p:txBody>
      </p:sp>
      <p:sp>
        <p:nvSpPr>
          <p:cNvPr id="14" name="Freccia bidirezionale orizzontale 13">
            <a:extLst>
              <a:ext uri="{FF2B5EF4-FFF2-40B4-BE49-F238E27FC236}">
                <a16:creationId xmlns:a16="http://schemas.microsoft.com/office/drawing/2014/main" id="{D1DC0976-06E1-BF99-E9CC-02D90C9BA669}"/>
              </a:ext>
            </a:extLst>
          </p:cNvPr>
          <p:cNvSpPr/>
          <p:nvPr/>
        </p:nvSpPr>
        <p:spPr>
          <a:xfrm>
            <a:off x="8965490" y="214015"/>
            <a:ext cx="1577131" cy="671121"/>
          </a:xfrm>
          <a:prstGeom prst="leftRightArrow">
            <a:avLst>
              <a:gd name="adj1" fmla="val 87838"/>
              <a:gd name="adj2" fmla="val 193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Ethernet</a:t>
            </a:r>
          </a:p>
          <a:p>
            <a:pPr algn="ctr"/>
            <a:r>
              <a:rPr lang="it-IT" sz="1400" dirty="0"/>
              <a:t>100 </a:t>
            </a:r>
            <a:r>
              <a:rPr lang="it-IT" sz="1400" dirty="0" err="1"/>
              <a:t>Mbits</a:t>
            </a:r>
            <a:r>
              <a:rPr lang="it-IT" sz="1400" dirty="0"/>
              <a:t>/sec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55CBA0F3-2397-326C-4D00-22B4064EC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2622" y="192530"/>
            <a:ext cx="1308683" cy="717773"/>
          </a:xfrm>
          <a:prstGeom prst="rect">
            <a:avLst/>
          </a:prstGeom>
        </p:spPr>
      </p:pic>
      <p:sp>
        <p:nvSpPr>
          <p:cNvPr id="19" name="Freccia bidirezionale orizzontale 18">
            <a:extLst>
              <a:ext uri="{FF2B5EF4-FFF2-40B4-BE49-F238E27FC236}">
                <a16:creationId xmlns:a16="http://schemas.microsoft.com/office/drawing/2014/main" id="{F0C27124-5A70-102C-69CC-F32C05ED3375}"/>
              </a:ext>
            </a:extLst>
          </p:cNvPr>
          <p:cNvSpPr/>
          <p:nvPr/>
        </p:nvSpPr>
        <p:spPr>
          <a:xfrm rot="18578910">
            <a:off x="9063134" y="2651540"/>
            <a:ext cx="1577131" cy="671121"/>
          </a:xfrm>
          <a:prstGeom prst="leftRightArrow">
            <a:avLst>
              <a:gd name="adj1" fmla="val 87838"/>
              <a:gd name="adj2" fmla="val 193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Ethernet</a:t>
            </a:r>
          </a:p>
          <a:p>
            <a:pPr algn="ctr"/>
            <a:r>
              <a:rPr lang="it-IT" sz="1400" dirty="0"/>
              <a:t>100 </a:t>
            </a:r>
            <a:r>
              <a:rPr lang="it-IT" sz="1400" dirty="0" err="1"/>
              <a:t>Mbits</a:t>
            </a:r>
            <a:r>
              <a:rPr lang="it-IT" sz="1400" dirty="0"/>
              <a:t>/sec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B6C5BFA-2769-0AEC-63DB-EF205FA995AB}"/>
              </a:ext>
            </a:extLst>
          </p:cNvPr>
          <p:cNvSpPr txBox="1"/>
          <p:nvPr/>
        </p:nvSpPr>
        <p:spPr>
          <a:xfrm>
            <a:off x="10613237" y="906621"/>
            <a:ext cx="1448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100/1000 </a:t>
            </a:r>
            <a:r>
              <a:rPr lang="it-IT" sz="1200" dirty="0" err="1"/>
              <a:t>Mbits</a:t>
            </a:r>
            <a:r>
              <a:rPr lang="it-IT" sz="1200" dirty="0"/>
              <a:t>/sec</a:t>
            </a:r>
          </a:p>
          <a:p>
            <a:r>
              <a:rPr lang="it-IT" sz="1200" dirty="0"/>
              <a:t>(option: Internet)</a:t>
            </a:r>
          </a:p>
        </p:txBody>
      </p:sp>
      <p:sp>
        <p:nvSpPr>
          <p:cNvPr id="21" name="Freccia bidirezionale orizzontale 20">
            <a:extLst>
              <a:ext uri="{FF2B5EF4-FFF2-40B4-BE49-F238E27FC236}">
                <a16:creationId xmlns:a16="http://schemas.microsoft.com/office/drawing/2014/main" id="{52B58255-D879-62D6-71A6-A9E0096F43A7}"/>
              </a:ext>
            </a:extLst>
          </p:cNvPr>
          <p:cNvSpPr/>
          <p:nvPr/>
        </p:nvSpPr>
        <p:spPr>
          <a:xfrm rot="16200000">
            <a:off x="6794932" y="3262899"/>
            <a:ext cx="854646" cy="671121"/>
          </a:xfrm>
          <a:prstGeom prst="leftRightArrow">
            <a:avLst>
              <a:gd name="adj1" fmla="val 87838"/>
              <a:gd name="adj2" fmla="val 193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USB</a:t>
            </a:r>
          </a:p>
        </p:txBody>
      </p:sp>
      <p:sp>
        <p:nvSpPr>
          <p:cNvPr id="22" name="Fumetto: rettangolo con angoli arrotondati 21">
            <a:extLst>
              <a:ext uri="{FF2B5EF4-FFF2-40B4-BE49-F238E27FC236}">
                <a16:creationId xmlns:a16="http://schemas.microsoft.com/office/drawing/2014/main" id="{855E5D6A-3A34-8D5A-813B-7685AA537E04}"/>
              </a:ext>
            </a:extLst>
          </p:cNvPr>
          <p:cNvSpPr/>
          <p:nvPr/>
        </p:nvSpPr>
        <p:spPr>
          <a:xfrm>
            <a:off x="2815582" y="4217828"/>
            <a:ext cx="1367405" cy="638050"/>
          </a:xfrm>
          <a:prstGeom prst="wedgeRoundRectCallout">
            <a:avLst>
              <a:gd name="adj1" fmla="val 72828"/>
              <a:gd name="adj2" fmla="val 3883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/>
              <a:t>VIVADO 2021.2 for Windows</a:t>
            </a:r>
          </a:p>
        </p:txBody>
      </p:sp>
      <p:sp>
        <p:nvSpPr>
          <p:cNvPr id="23" name="Fumetto: rettangolo con angoli arrotondati 22">
            <a:extLst>
              <a:ext uri="{FF2B5EF4-FFF2-40B4-BE49-F238E27FC236}">
                <a16:creationId xmlns:a16="http://schemas.microsoft.com/office/drawing/2014/main" id="{D623E20C-99A1-C0F0-503C-7FFCF5A00278}"/>
              </a:ext>
            </a:extLst>
          </p:cNvPr>
          <p:cNvSpPr/>
          <p:nvPr/>
        </p:nvSpPr>
        <p:spPr>
          <a:xfrm>
            <a:off x="10560717" y="4151546"/>
            <a:ext cx="1367405" cy="461665"/>
          </a:xfrm>
          <a:prstGeom prst="wedgeRoundRectCallout">
            <a:avLst>
              <a:gd name="adj1" fmla="val -91589"/>
              <a:gd name="adj2" fmla="val -1480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/>
              <a:t>ORACLE VM </a:t>
            </a:r>
            <a:r>
              <a:rPr lang="it-IT" sz="1200" dirty="0" err="1"/>
              <a:t>VirtualBox</a:t>
            </a:r>
            <a:r>
              <a:rPr lang="it-IT" sz="1200" dirty="0"/>
              <a:t> 6.1.38</a:t>
            </a:r>
          </a:p>
        </p:txBody>
      </p:sp>
      <p:sp>
        <p:nvSpPr>
          <p:cNvPr id="24" name="Fumetto: rettangolo con angoli arrotondati 23">
            <a:extLst>
              <a:ext uri="{FF2B5EF4-FFF2-40B4-BE49-F238E27FC236}">
                <a16:creationId xmlns:a16="http://schemas.microsoft.com/office/drawing/2014/main" id="{6774C662-A270-C8E4-2ADF-AF1ECA66F0ED}"/>
              </a:ext>
            </a:extLst>
          </p:cNvPr>
          <p:cNvSpPr/>
          <p:nvPr/>
        </p:nvSpPr>
        <p:spPr>
          <a:xfrm>
            <a:off x="10560716" y="4647949"/>
            <a:ext cx="1367405" cy="461665"/>
          </a:xfrm>
          <a:prstGeom prst="wedgeRoundRectCallout">
            <a:avLst>
              <a:gd name="adj1" fmla="val -114902"/>
              <a:gd name="adj2" fmla="val -9475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/>
              <a:t>UBUNTU 20.04.1</a:t>
            </a:r>
          </a:p>
        </p:txBody>
      </p:sp>
      <p:sp>
        <p:nvSpPr>
          <p:cNvPr id="25" name="Fumetto: rettangolo con angoli arrotondati 24">
            <a:extLst>
              <a:ext uri="{FF2B5EF4-FFF2-40B4-BE49-F238E27FC236}">
                <a16:creationId xmlns:a16="http://schemas.microsoft.com/office/drawing/2014/main" id="{ADAA160C-73AA-015F-133D-EEED4F58BD8C}"/>
              </a:ext>
            </a:extLst>
          </p:cNvPr>
          <p:cNvSpPr/>
          <p:nvPr/>
        </p:nvSpPr>
        <p:spPr>
          <a:xfrm>
            <a:off x="10560715" y="5213239"/>
            <a:ext cx="1367405" cy="461665"/>
          </a:xfrm>
          <a:prstGeom prst="wedgeRoundRectCallout">
            <a:avLst>
              <a:gd name="adj1" fmla="val -122877"/>
              <a:gd name="adj2" fmla="val -6931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PetaLinux</a:t>
            </a:r>
            <a:r>
              <a:rPr lang="it-IT" sz="1200" dirty="0"/>
              <a:t> Tools 2021.2</a:t>
            </a:r>
          </a:p>
        </p:txBody>
      </p:sp>
      <p:sp>
        <p:nvSpPr>
          <p:cNvPr id="26" name="Fumetto: rettangolo con angoli arrotondati 25">
            <a:extLst>
              <a:ext uri="{FF2B5EF4-FFF2-40B4-BE49-F238E27FC236}">
                <a16:creationId xmlns:a16="http://schemas.microsoft.com/office/drawing/2014/main" id="{7FEBFA94-842D-3E1D-3E48-0635141E0B34}"/>
              </a:ext>
            </a:extLst>
          </p:cNvPr>
          <p:cNvSpPr/>
          <p:nvPr/>
        </p:nvSpPr>
        <p:spPr>
          <a:xfrm>
            <a:off x="3597708" y="2662677"/>
            <a:ext cx="1367405" cy="461665"/>
          </a:xfrm>
          <a:prstGeom prst="wedgeRoundRectCallout">
            <a:avLst>
              <a:gd name="adj1" fmla="val 191847"/>
              <a:gd name="adj2" fmla="val -8385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/>
              <a:t>USB to </a:t>
            </a:r>
          </a:p>
          <a:p>
            <a:pPr algn="ctr"/>
            <a:r>
              <a:rPr lang="it-IT" sz="1200" dirty="0"/>
              <a:t>UART + JTAG</a:t>
            </a:r>
          </a:p>
        </p:txBody>
      </p:sp>
      <p:sp>
        <p:nvSpPr>
          <p:cNvPr id="27" name="Fumetto: rettangolo con angoli arrotondati 26">
            <a:extLst>
              <a:ext uri="{FF2B5EF4-FFF2-40B4-BE49-F238E27FC236}">
                <a16:creationId xmlns:a16="http://schemas.microsoft.com/office/drawing/2014/main" id="{1B97D765-2C03-801E-6AAB-2BF25FAA92CB}"/>
              </a:ext>
            </a:extLst>
          </p:cNvPr>
          <p:cNvSpPr/>
          <p:nvPr/>
        </p:nvSpPr>
        <p:spPr>
          <a:xfrm>
            <a:off x="9259106" y="972110"/>
            <a:ext cx="811879" cy="236378"/>
          </a:xfrm>
          <a:prstGeom prst="wedgeRoundRectCallout">
            <a:avLst>
              <a:gd name="adj1" fmla="val -170764"/>
              <a:gd name="adj2" fmla="val -3036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/>
              <a:t>UART</a:t>
            </a:r>
          </a:p>
        </p:txBody>
      </p:sp>
      <p:sp>
        <p:nvSpPr>
          <p:cNvPr id="28" name="Fumetto: rettangolo con angoli arrotondati 27">
            <a:extLst>
              <a:ext uri="{FF2B5EF4-FFF2-40B4-BE49-F238E27FC236}">
                <a16:creationId xmlns:a16="http://schemas.microsoft.com/office/drawing/2014/main" id="{5F36AED6-77E7-3474-06FE-5824DBE906A0}"/>
              </a:ext>
            </a:extLst>
          </p:cNvPr>
          <p:cNvSpPr/>
          <p:nvPr/>
        </p:nvSpPr>
        <p:spPr>
          <a:xfrm>
            <a:off x="9259106" y="1447595"/>
            <a:ext cx="811879" cy="236378"/>
          </a:xfrm>
          <a:prstGeom prst="wedgeRoundRectCallout">
            <a:avLst>
              <a:gd name="adj1" fmla="val -195563"/>
              <a:gd name="adj2" fmla="val -4101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/>
              <a:t>JTAG</a:t>
            </a:r>
          </a:p>
        </p:txBody>
      </p:sp>
      <p:sp>
        <p:nvSpPr>
          <p:cNvPr id="29" name="Fumetto: rettangolo con angoli arrotondati 28">
            <a:extLst>
              <a:ext uri="{FF2B5EF4-FFF2-40B4-BE49-F238E27FC236}">
                <a16:creationId xmlns:a16="http://schemas.microsoft.com/office/drawing/2014/main" id="{72AAAC6F-9FFF-D6B8-17E2-6397C6334EFF}"/>
              </a:ext>
            </a:extLst>
          </p:cNvPr>
          <p:cNvSpPr/>
          <p:nvPr/>
        </p:nvSpPr>
        <p:spPr>
          <a:xfrm>
            <a:off x="9259105" y="1213029"/>
            <a:ext cx="811879" cy="236378"/>
          </a:xfrm>
          <a:prstGeom prst="wedgeRoundRectCallout">
            <a:avLst>
              <a:gd name="adj1" fmla="val -143899"/>
              <a:gd name="adj2" fmla="val -197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/>
              <a:t>32GB SD</a:t>
            </a:r>
          </a:p>
        </p:txBody>
      </p:sp>
    </p:spTree>
    <p:extLst>
      <p:ext uri="{BB962C8B-B14F-4D97-AF65-F5344CB8AC3E}">
        <p14:creationId xmlns:p14="http://schemas.microsoft.com/office/powerpoint/2010/main" val="3244497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aborazione 3">
            <a:extLst>
              <a:ext uri="{FF2B5EF4-FFF2-40B4-BE49-F238E27FC236}">
                <a16:creationId xmlns:a16="http://schemas.microsoft.com/office/drawing/2014/main" id="{EF0822E2-F6F1-B458-69D2-D1D2D02AA9FC}"/>
              </a:ext>
            </a:extLst>
          </p:cNvPr>
          <p:cNvSpPr/>
          <p:nvPr/>
        </p:nvSpPr>
        <p:spPr>
          <a:xfrm>
            <a:off x="406508" y="1203138"/>
            <a:ext cx="645951" cy="46978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Start</a:t>
            </a:r>
          </a:p>
        </p:txBody>
      </p:sp>
      <p:sp>
        <p:nvSpPr>
          <p:cNvPr id="5" name="Decisione 4">
            <a:extLst>
              <a:ext uri="{FF2B5EF4-FFF2-40B4-BE49-F238E27FC236}">
                <a16:creationId xmlns:a16="http://schemas.microsoft.com/office/drawing/2014/main" id="{D8519875-D2BA-628D-3384-8B97FF28CFD1}"/>
              </a:ext>
            </a:extLst>
          </p:cNvPr>
          <p:cNvSpPr/>
          <p:nvPr/>
        </p:nvSpPr>
        <p:spPr>
          <a:xfrm>
            <a:off x="6602270" y="3095764"/>
            <a:ext cx="974443" cy="855677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it-IT" sz="1200" dirty="0"/>
              <a:t>  </a:t>
            </a:r>
          </a:p>
          <a:p>
            <a:pPr algn="ctr"/>
            <a:r>
              <a:rPr lang="it-IT" sz="1200" dirty="0"/>
              <a:t>           Y</a:t>
            </a:r>
          </a:p>
          <a:p>
            <a:pPr algn="ctr"/>
            <a:r>
              <a:rPr lang="it-IT" sz="1200" dirty="0"/>
              <a:t>N</a:t>
            </a:r>
          </a:p>
        </p:txBody>
      </p:sp>
      <p:sp>
        <p:nvSpPr>
          <p:cNvPr id="10" name="Elaborazione 9">
            <a:extLst>
              <a:ext uri="{FF2B5EF4-FFF2-40B4-BE49-F238E27FC236}">
                <a16:creationId xmlns:a16="http://schemas.microsoft.com/office/drawing/2014/main" id="{0096A30C-47D8-1111-6A4E-9D4E063036BA}"/>
              </a:ext>
            </a:extLst>
          </p:cNvPr>
          <p:cNvSpPr/>
          <p:nvPr/>
        </p:nvSpPr>
        <p:spPr>
          <a:xfrm>
            <a:off x="1354462" y="943079"/>
            <a:ext cx="2080477" cy="989901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In </a:t>
            </a:r>
            <a:r>
              <a:rPr lang="it-IT" sz="1200" dirty="0" err="1"/>
              <a:t>Vivado</a:t>
            </a:r>
            <a:r>
              <a:rPr lang="it-IT" sz="12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Create a </a:t>
            </a:r>
            <a:r>
              <a:rPr lang="it-IT" sz="1200" dirty="0" err="1"/>
              <a:t>basic</a:t>
            </a:r>
            <a:r>
              <a:rPr lang="it-IT" sz="1200" dirty="0"/>
              <a:t> </a:t>
            </a:r>
            <a:r>
              <a:rPr lang="it-IT" sz="1200" dirty="0" err="1"/>
              <a:t>block</a:t>
            </a:r>
            <a:r>
              <a:rPr lang="it-IT" sz="1200" dirty="0"/>
              <a:t> design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Generate bitstream (.bit)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Export hardware (.</a:t>
            </a:r>
            <a:r>
              <a:rPr lang="it-IT" sz="1200" dirty="0" err="1"/>
              <a:t>xsa</a:t>
            </a:r>
            <a:r>
              <a:rPr lang="it-IT" sz="1200" dirty="0"/>
              <a:t>)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D51552E9-5F4E-2542-0826-AFA2037252DE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1052459" y="1438030"/>
            <a:ext cx="3020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aborazione 13">
            <a:extLst>
              <a:ext uri="{FF2B5EF4-FFF2-40B4-BE49-F238E27FC236}">
                <a16:creationId xmlns:a16="http://schemas.microsoft.com/office/drawing/2014/main" id="{A4152C49-1E2C-970E-C410-DFD3905590EB}"/>
              </a:ext>
            </a:extLst>
          </p:cNvPr>
          <p:cNvSpPr/>
          <p:nvPr/>
        </p:nvSpPr>
        <p:spPr>
          <a:xfrm>
            <a:off x="3619482" y="683017"/>
            <a:ext cx="2080477" cy="151002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In </a:t>
            </a:r>
            <a:r>
              <a:rPr lang="it-IT" sz="1200" dirty="0" err="1"/>
              <a:t>PetaLinux</a:t>
            </a:r>
            <a:r>
              <a:rPr lang="it-IT" sz="12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Create a project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 err="1"/>
              <a:t>Configure</a:t>
            </a:r>
            <a:r>
              <a:rPr lang="it-IT" sz="1200" dirty="0"/>
              <a:t> </a:t>
            </a:r>
            <a:r>
              <a:rPr lang="it-IT" sz="1200" dirty="0" err="1"/>
              <a:t>it</a:t>
            </a:r>
            <a:r>
              <a:rPr lang="it-IT" sz="1200" dirty="0"/>
              <a:t> with the «</a:t>
            </a:r>
            <a:r>
              <a:rPr lang="it-IT" sz="1200" dirty="0" err="1"/>
              <a:t>Exported</a:t>
            </a:r>
            <a:r>
              <a:rPr lang="it-IT" sz="1200" dirty="0"/>
              <a:t> Hardware» (.</a:t>
            </a:r>
            <a:r>
              <a:rPr lang="it-IT" sz="1200" dirty="0" err="1"/>
              <a:t>xsa</a:t>
            </a:r>
            <a:r>
              <a:rPr lang="it-IT" sz="12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Build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Package (.</a:t>
            </a:r>
            <a:r>
              <a:rPr lang="it-IT" sz="1200" dirty="0" err="1"/>
              <a:t>wic</a:t>
            </a:r>
            <a:r>
              <a:rPr lang="it-IT" sz="1200" dirty="0"/>
              <a:t>)</a:t>
            </a:r>
          </a:p>
        </p:txBody>
      </p:sp>
      <p:sp>
        <p:nvSpPr>
          <p:cNvPr id="15" name="Elaborazione 14">
            <a:extLst>
              <a:ext uri="{FF2B5EF4-FFF2-40B4-BE49-F238E27FC236}">
                <a16:creationId xmlns:a16="http://schemas.microsoft.com/office/drawing/2014/main" id="{2F1A191D-3FF5-D9BC-7184-6CE112F036B0}"/>
              </a:ext>
            </a:extLst>
          </p:cNvPr>
          <p:cNvSpPr/>
          <p:nvPr/>
        </p:nvSpPr>
        <p:spPr>
          <a:xfrm>
            <a:off x="6001962" y="1058424"/>
            <a:ext cx="1895917" cy="75920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In </a:t>
            </a:r>
            <a:r>
              <a:rPr lang="it-IT" sz="1200" dirty="0" err="1"/>
              <a:t>BalenaEtcher</a:t>
            </a:r>
            <a:r>
              <a:rPr lang="it-IT" sz="12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Flash the .</a:t>
            </a:r>
            <a:r>
              <a:rPr lang="it-IT" sz="1200" dirty="0" err="1"/>
              <a:t>wic</a:t>
            </a:r>
            <a:r>
              <a:rPr lang="it-IT" sz="1200" dirty="0"/>
              <a:t> package to a MicroSD (32GB)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FC8098C9-898E-38E0-6C66-6310DBEB7394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 flipV="1">
            <a:off x="3434939" y="1438028"/>
            <a:ext cx="18454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4DEFAAF3-DDF7-78E2-01B2-3C51ADEE6AC6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5699959" y="1438028"/>
            <a:ext cx="3020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aborazione 26">
            <a:extLst>
              <a:ext uri="{FF2B5EF4-FFF2-40B4-BE49-F238E27FC236}">
                <a16:creationId xmlns:a16="http://schemas.microsoft.com/office/drawing/2014/main" id="{C8B42BBC-5E93-4367-F125-5A05BF64D4E3}"/>
              </a:ext>
            </a:extLst>
          </p:cNvPr>
          <p:cNvSpPr/>
          <p:nvPr/>
        </p:nvSpPr>
        <p:spPr>
          <a:xfrm>
            <a:off x="8153747" y="1058424"/>
            <a:ext cx="2218881" cy="75920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On EBAZ4205: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Boot from MicroSD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Check </a:t>
            </a:r>
            <a:r>
              <a:rPr lang="it-IT" sz="1200" dirty="0" err="1"/>
              <a:t>if</a:t>
            </a:r>
            <a:r>
              <a:rPr lang="it-IT" sz="1200" dirty="0"/>
              <a:t> Ethernet </a:t>
            </a:r>
            <a:r>
              <a:rPr lang="it-IT" sz="1200" dirty="0" err="1"/>
              <a:t>is</a:t>
            </a:r>
            <a:r>
              <a:rPr lang="it-IT" sz="1200" dirty="0"/>
              <a:t> working</a:t>
            </a:r>
          </a:p>
        </p:txBody>
      </p: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4F5D6D12-A7E3-8023-9159-C772BF40B61A}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>
            <a:off x="7897879" y="1438028"/>
            <a:ext cx="255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aborazione 30">
            <a:extLst>
              <a:ext uri="{FF2B5EF4-FFF2-40B4-BE49-F238E27FC236}">
                <a16:creationId xmlns:a16="http://schemas.microsoft.com/office/drawing/2014/main" id="{4086F521-6632-15C7-CF81-292FC097D8A3}"/>
              </a:ext>
            </a:extLst>
          </p:cNvPr>
          <p:cNvSpPr/>
          <p:nvPr/>
        </p:nvSpPr>
        <p:spPr>
          <a:xfrm>
            <a:off x="1561884" y="2920272"/>
            <a:ext cx="2342725" cy="122758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In </a:t>
            </a:r>
            <a:r>
              <a:rPr lang="it-IT" sz="1200" dirty="0" err="1"/>
              <a:t>Vivado</a:t>
            </a:r>
            <a:r>
              <a:rPr lang="it-IT" sz="12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 err="1"/>
              <a:t>Modify</a:t>
            </a:r>
            <a:r>
              <a:rPr lang="it-IT" sz="1200" dirty="0"/>
              <a:t> the </a:t>
            </a:r>
            <a:r>
              <a:rPr lang="it-IT" sz="1200" dirty="0" err="1"/>
              <a:t>block</a:t>
            </a:r>
            <a:r>
              <a:rPr lang="it-IT" sz="1200" dirty="0"/>
              <a:t> design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Generate bitstream (.bit)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 err="1"/>
              <a:t>Convert</a:t>
            </a:r>
            <a:r>
              <a:rPr lang="it-IT" sz="1200" dirty="0"/>
              <a:t> .bit to .bin with </a:t>
            </a:r>
            <a:r>
              <a:rPr lang="it-IT" sz="1200" dirty="0" err="1"/>
              <a:t>bootgen</a:t>
            </a:r>
            <a:endParaRPr lang="it-IT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 err="1"/>
              <a:t>Send</a:t>
            </a:r>
            <a:r>
              <a:rPr lang="it-IT" sz="1200" dirty="0"/>
              <a:t> .bin to EBAZ4205 via JTAG</a:t>
            </a:r>
          </a:p>
        </p:txBody>
      </p:sp>
      <p:sp>
        <p:nvSpPr>
          <p:cNvPr id="40" name="Elaborazione 39">
            <a:extLst>
              <a:ext uri="{FF2B5EF4-FFF2-40B4-BE49-F238E27FC236}">
                <a16:creationId xmlns:a16="http://schemas.microsoft.com/office/drawing/2014/main" id="{0A7A2852-8623-ED33-D5AC-7A5340B0874D}"/>
              </a:ext>
            </a:extLst>
          </p:cNvPr>
          <p:cNvSpPr/>
          <p:nvPr/>
        </p:nvSpPr>
        <p:spPr>
          <a:xfrm>
            <a:off x="4182750" y="3144000"/>
            <a:ext cx="2147828" cy="75920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On EBAZ4205: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Check </a:t>
            </a:r>
            <a:r>
              <a:rPr lang="it-IT" sz="1200" dirty="0" err="1"/>
              <a:t>if</a:t>
            </a:r>
            <a:r>
              <a:rPr lang="it-IT" sz="1200" dirty="0"/>
              <a:t> the new </a:t>
            </a:r>
            <a:r>
              <a:rPr lang="it-IT" sz="1200" dirty="0" err="1"/>
              <a:t>block</a:t>
            </a:r>
            <a:r>
              <a:rPr lang="it-IT" sz="1200" dirty="0"/>
              <a:t> design  </a:t>
            </a:r>
            <a:r>
              <a:rPr lang="it-IT" sz="1200" dirty="0" err="1"/>
              <a:t>is</a:t>
            </a:r>
            <a:r>
              <a:rPr lang="it-IT" sz="1200" dirty="0"/>
              <a:t> working </a:t>
            </a:r>
            <a:r>
              <a:rPr lang="it-IT" sz="1200" dirty="0" err="1"/>
              <a:t>as</a:t>
            </a:r>
            <a:r>
              <a:rPr lang="it-IT" sz="1200" dirty="0"/>
              <a:t> </a:t>
            </a:r>
            <a:r>
              <a:rPr lang="it-IT" sz="1200" dirty="0" err="1"/>
              <a:t>expected</a:t>
            </a:r>
            <a:endParaRPr lang="it-IT" sz="1200" dirty="0"/>
          </a:p>
        </p:txBody>
      </p: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0456AAA4-98C3-C307-8079-709DB3B7BD0A}"/>
              </a:ext>
            </a:extLst>
          </p:cNvPr>
          <p:cNvCxnSpPr>
            <a:cxnSpLocks/>
            <a:stCxn id="31" idx="3"/>
            <a:endCxn id="40" idx="1"/>
          </p:cNvCxnSpPr>
          <p:nvPr/>
        </p:nvCxnSpPr>
        <p:spPr>
          <a:xfrm flipV="1">
            <a:off x="3904609" y="3523604"/>
            <a:ext cx="278141" cy="10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3EA2987E-603A-0901-00B7-E3B02E37E25D}"/>
              </a:ext>
            </a:extLst>
          </p:cNvPr>
          <p:cNvCxnSpPr>
            <a:cxnSpLocks/>
            <a:stCxn id="40" idx="3"/>
            <a:endCxn id="5" idx="1"/>
          </p:cNvCxnSpPr>
          <p:nvPr/>
        </p:nvCxnSpPr>
        <p:spPr>
          <a:xfrm flipV="1">
            <a:off x="6330578" y="3523603"/>
            <a:ext cx="27169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a gomito 52">
            <a:extLst>
              <a:ext uri="{FF2B5EF4-FFF2-40B4-BE49-F238E27FC236}">
                <a16:creationId xmlns:a16="http://schemas.microsoft.com/office/drawing/2014/main" id="{A0B177F5-6F16-A5BF-4328-054C5D446D83}"/>
              </a:ext>
            </a:extLst>
          </p:cNvPr>
          <p:cNvCxnSpPr>
            <a:stCxn id="5" idx="2"/>
            <a:endCxn id="31" idx="1"/>
          </p:cNvCxnSpPr>
          <p:nvPr/>
        </p:nvCxnSpPr>
        <p:spPr>
          <a:xfrm rot="5400000" flipH="1">
            <a:off x="4117001" y="978950"/>
            <a:ext cx="417374" cy="5527608"/>
          </a:xfrm>
          <a:prstGeom prst="bentConnector4">
            <a:avLst>
              <a:gd name="adj1" fmla="val -101832"/>
              <a:gd name="adj2" fmla="val 1041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Elaborazione 64">
            <a:extLst>
              <a:ext uri="{FF2B5EF4-FFF2-40B4-BE49-F238E27FC236}">
                <a16:creationId xmlns:a16="http://schemas.microsoft.com/office/drawing/2014/main" id="{C04BA8F6-51D4-01BF-2A29-BA80788A21C1}"/>
              </a:ext>
            </a:extLst>
          </p:cNvPr>
          <p:cNvSpPr/>
          <p:nvPr/>
        </p:nvSpPr>
        <p:spPr>
          <a:xfrm>
            <a:off x="1528209" y="5231315"/>
            <a:ext cx="1811264" cy="122758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In </a:t>
            </a:r>
            <a:r>
              <a:rPr lang="it-IT" sz="1200" dirty="0" err="1"/>
              <a:t>Vitis</a:t>
            </a:r>
            <a:r>
              <a:rPr lang="it-IT" sz="12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Create/</a:t>
            </a:r>
            <a:r>
              <a:rPr lang="it-IT" sz="1200" dirty="0" err="1"/>
              <a:t>Modify</a:t>
            </a:r>
            <a:r>
              <a:rPr lang="it-IT" sz="1200" dirty="0"/>
              <a:t> an app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Debug </a:t>
            </a:r>
            <a:r>
              <a:rPr lang="it-IT" sz="1200" dirty="0" err="1"/>
              <a:t>it</a:t>
            </a:r>
            <a:r>
              <a:rPr lang="it-IT" sz="1200" dirty="0"/>
              <a:t> on EBAZ4205</a:t>
            </a:r>
          </a:p>
        </p:txBody>
      </p:sp>
      <p:sp>
        <p:nvSpPr>
          <p:cNvPr id="79" name="Decisione 78">
            <a:extLst>
              <a:ext uri="{FF2B5EF4-FFF2-40B4-BE49-F238E27FC236}">
                <a16:creationId xmlns:a16="http://schemas.microsoft.com/office/drawing/2014/main" id="{87E35F2B-C6F8-884A-5577-95E4DB37D160}"/>
              </a:ext>
            </a:extLst>
          </p:cNvPr>
          <p:cNvSpPr/>
          <p:nvPr/>
        </p:nvSpPr>
        <p:spPr>
          <a:xfrm>
            <a:off x="6570034" y="5417272"/>
            <a:ext cx="1006679" cy="855677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it-IT" sz="1200" dirty="0"/>
              <a:t>    </a:t>
            </a:r>
          </a:p>
          <a:p>
            <a:pPr algn="ctr"/>
            <a:r>
              <a:rPr lang="it-IT" sz="1200" dirty="0"/>
              <a:t>            Y</a:t>
            </a:r>
          </a:p>
          <a:p>
            <a:pPr algn="ctr"/>
            <a:r>
              <a:rPr lang="it-IT" sz="1200" dirty="0"/>
              <a:t>N</a:t>
            </a:r>
          </a:p>
        </p:txBody>
      </p:sp>
      <p:cxnSp>
        <p:nvCxnSpPr>
          <p:cNvPr id="80" name="Connettore 2 79">
            <a:extLst>
              <a:ext uri="{FF2B5EF4-FFF2-40B4-BE49-F238E27FC236}">
                <a16:creationId xmlns:a16="http://schemas.microsoft.com/office/drawing/2014/main" id="{29BCD8BE-D712-CB8A-A63B-DB406BDF6A3F}"/>
              </a:ext>
            </a:extLst>
          </p:cNvPr>
          <p:cNvCxnSpPr>
            <a:cxnSpLocks/>
            <a:stCxn id="65" idx="3"/>
            <a:endCxn id="29" idx="1"/>
          </p:cNvCxnSpPr>
          <p:nvPr/>
        </p:nvCxnSpPr>
        <p:spPr>
          <a:xfrm>
            <a:off x="3339473" y="5845110"/>
            <a:ext cx="843277" cy="17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a gomito 83">
            <a:extLst>
              <a:ext uri="{FF2B5EF4-FFF2-40B4-BE49-F238E27FC236}">
                <a16:creationId xmlns:a16="http://schemas.microsoft.com/office/drawing/2014/main" id="{2BB36041-13E5-7C64-8F09-80A60D4F0B0F}"/>
              </a:ext>
            </a:extLst>
          </p:cNvPr>
          <p:cNvCxnSpPr>
            <a:cxnSpLocks/>
            <a:stCxn id="79" idx="2"/>
            <a:endCxn id="65" idx="1"/>
          </p:cNvCxnSpPr>
          <p:nvPr/>
        </p:nvCxnSpPr>
        <p:spPr>
          <a:xfrm rot="5400000" flipH="1">
            <a:off x="4086872" y="3286448"/>
            <a:ext cx="427839" cy="5545165"/>
          </a:xfrm>
          <a:prstGeom prst="bentConnector4">
            <a:avLst>
              <a:gd name="adj1" fmla="val -96895"/>
              <a:gd name="adj2" fmla="val 1041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45FA1DF3-3E4B-D05B-CDC7-5F073EAB047E}"/>
              </a:ext>
            </a:extLst>
          </p:cNvPr>
          <p:cNvSpPr/>
          <p:nvPr/>
        </p:nvSpPr>
        <p:spPr>
          <a:xfrm>
            <a:off x="1160585" y="334115"/>
            <a:ext cx="9302261" cy="1948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dirty="0">
                <a:solidFill>
                  <a:schemeClr val="tx1"/>
                </a:solidFill>
              </a:rPr>
              <a:t>1) Set an </a:t>
            </a:r>
            <a:r>
              <a:rPr lang="it-IT" dirty="0" err="1">
                <a:solidFill>
                  <a:schemeClr val="tx1"/>
                </a:solidFill>
              </a:rPr>
              <a:t>initial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basic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block</a:t>
            </a:r>
            <a:r>
              <a:rPr lang="it-IT" dirty="0">
                <a:solidFill>
                  <a:schemeClr val="tx1"/>
                </a:solidFill>
              </a:rPr>
              <a:t> design on </a:t>
            </a:r>
            <a:r>
              <a:rPr lang="it-IT" dirty="0" err="1">
                <a:solidFill>
                  <a:schemeClr val="tx1"/>
                </a:solidFill>
              </a:rPr>
              <a:t>Vivado</a:t>
            </a:r>
            <a:r>
              <a:rPr lang="it-IT" dirty="0">
                <a:solidFill>
                  <a:schemeClr val="tx1"/>
                </a:solidFill>
              </a:rPr>
              <a:t>, </a:t>
            </a:r>
            <a:r>
              <a:rPr lang="it-IT" dirty="0" err="1">
                <a:solidFill>
                  <a:schemeClr val="tx1"/>
                </a:solidFill>
              </a:rPr>
              <a:t>prepare</a:t>
            </a:r>
            <a:r>
              <a:rPr lang="it-IT" dirty="0">
                <a:solidFill>
                  <a:schemeClr val="tx1"/>
                </a:solidFill>
              </a:rPr>
              <a:t> a Linux SD Card and first boot EBAZ4205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9C96027-2521-CCA1-7A6D-8945F8983B0A}"/>
              </a:ext>
            </a:extLst>
          </p:cNvPr>
          <p:cNvSpPr/>
          <p:nvPr/>
        </p:nvSpPr>
        <p:spPr>
          <a:xfrm>
            <a:off x="1160586" y="2466109"/>
            <a:ext cx="9302260" cy="21699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dirty="0">
                <a:solidFill>
                  <a:schemeClr val="tx1"/>
                </a:solidFill>
              </a:rPr>
              <a:t>2) </a:t>
            </a:r>
            <a:r>
              <a:rPr lang="it-IT" dirty="0" err="1">
                <a:solidFill>
                  <a:schemeClr val="tx1"/>
                </a:solidFill>
              </a:rPr>
              <a:t>Modify</a:t>
            </a:r>
            <a:r>
              <a:rPr lang="it-IT" dirty="0">
                <a:solidFill>
                  <a:schemeClr val="tx1"/>
                </a:solidFill>
              </a:rPr>
              <a:t> the </a:t>
            </a:r>
            <a:r>
              <a:rPr lang="it-IT" dirty="0" err="1">
                <a:solidFill>
                  <a:schemeClr val="tx1"/>
                </a:solidFill>
              </a:rPr>
              <a:t>block</a:t>
            </a:r>
            <a:r>
              <a:rPr lang="it-IT" dirty="0">
                <a:solidFill>
                  <a:schemeClr val="tx1"/>
                </a:solidFill>
              </a:rPr>
              <a:t> design on </a:t>
            </a:r>
            <a:r>
              <a:rPr lang="it-IT" dirty="0" err="1">
                <a:solidFill>
                  <a:schemeClr val="tx1"/>
                </a:solidFill>
              </a:rPr>
              <a:t>Vivado</a:t>
            </a:r>
            <a:r>
              <a:rPr lang="it-IT" dirty="0">
                <a:solidFill>
                  <a:schemeClr val="tx1"/>
                </a:solidFill>
              </a:rPr>
              <a:t> and test the </a:t>
            </a:r>
            <a:r>
              <a:rPr lang="it-IT" dirty="0" err="1">
                <a:solidFill>
                  <a:schemeClr val="tx1"/>
                </a:solidFill>
              </a:rPr>
              <a:t>results</a:t>
            </a:r>
            <a:r>
              <a:rPr lang="it-IT" dirty="0">
                <a:solidFill>
                  <a:schemeClr val="tx1"/>
                </a:solidFill>
              </a:rPr>
              <a:t> on EBAZ4205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3BB08C54-695C-5A3F-560A-2BC33C86A8F6}"/>
              </a:ext>
            </a:extLst>
          </p:cNvPr>
          <p:cNvSpPr/>
          <p:nvPr/>
        </p:nvSpPr>
        <p:spPr>
          <a:xfrm>
            <a:off x="1160585" y="4870953"/>
            <a:ext cx="9302261" cy="1948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dirty="0">
                <a:solidFill>
                  <a:schemeClr val="tx1"/>
                </a:solidFill>
              </a:rPr>
              <a:t>3) </a:t>
            </a:r>
            <a:r>
              <a:rPr lang="it-IT" dirty="0" err="1">
                <a:solidFill>
                  <a:schemeClr val="tx1"/>
                </a:solidFill>
              </a:rPr>
              <a:t>Modify</a:t>
            </a:r>
            <a:r>
              <a:rPr lang="it-IT" dirty="0">
                <a:solidFill>
                  <a:schemeClr val="tx1"/>
                </a:solidFill>
              </a:rPr>
              <a:t>/Debug the Standalone/Linux App on </a:t>
            </a:r>
            <a:r>
              <a:rPr lang="it-IT" dirty="0" err="1">
                <a:solidFill>
                  <a:schemeClr val="tx1"/>
                </a:solidFill>
              </a:rPr>
              <a:t>Vitis</a:t>
            </a:r>
            <a:r>
              <a:rPr lang="it-IT" dirty="0">
                <a:solidFill>
                  <a:schemeClr val="tx1"/>
                </a:solidFill>
              </a:rPr>
              <a:t> IDE and test the </a:t>
            </a:r>
            <a:r>
              <a:rPr lang="it-IT" dirty="0" err="1">
                <a:solidFill>
                  <a:schemeClr val="tx1"/>
                </a:solidFill>
              </a:rPr>
              <a:t>results</a:t>
            </a:r>
            <a:r>
              <a:rPr lang="it-IT" dirty="0">
                <a:solidFill>
                  <a:schemeClr val="tx1"/>
                </a:solidFill>
              </a:rPr>
              <a:t> on EBAZ4205</a:t>
            </a:r>
          </a:p>
        </p:txBody>
      </p:sp>
      <p:sp>
        <p:nvSpPr>
          <p:cNvPr id="29" name="Elaborazione 28">
            <a:extLst>
              <a:ext uri="{FF2B5EF4-FFF2-40B4-BE49-F238E27FC236}">
                <a16:creationId xmlns:a16="http://schemas.microsoft.com/office/drawing/2014/main" id="{3452A69E-0CA1-8D24-2764-A1893E3AD94C}"/>
              </a:ext>
            </a:extLst>
          </p:cNvPr>
          <p:cNvSpPr/>
          <p:nvPr/>
        </p:nvSpPr>
        <p:spPr>
          <a:xfrm>
            <a:off x="4182750" y="5483053"/>
            <a:ext cx="2147828" cy="75920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Check </a:t>
            </a:r>
            <a:r>
              <a:rPr lang="it-IT" sz="1200" dirty="0" err="1"/>
              <a:t>if</a:t>
            </a:r>
            <a:r>
              <a:rPr lang="it-IT" sz="1200" dirty="0"/>
              <a:t> the App </a:t>
            </a:r>
            <a:r>
              <a:rPr lang="it-IT" sz="1200" dirty="0" err="1"/>
              <a:t>is</a:t>
            </a:r>
            <a:r>
              <a:rPr lang="it-IT" sz="1200" dirty="0"/>
              <a:t> working </a:t>
            </a:r>
            <a:r>
              <a:rPr lang="it-IT" sz="1200" dirty="0" err="1"/>
              <a:t>as</a:t>
            </a:r>
            <a:r>
              <a:rPr lang="it-IT" sz="1200" dirty="0"/>
              <a:t> </a:t>
            </a:r>
            <a:r>
              <a:rPr lang="it-IT" sz="1200" dirty="0" err="1"/>
              <a:t>expected</a:t>
            </a:r>
            <a:endParaRPr lang="it-IT" sz="1200" dirty="0"/>
          </a:p>
        </p:txBody>
      </p: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1396EE1D-3A1B-3263-3FE3-415EDFC1C375}"/>
              </a:ext>
            </a:extLst>
          </p:cNvPr>
          <p:cNvCxnSpPr>
            <a:cxnSpLocks/>
            <a:stCxn id="29" idx="3"/>
            <a:endCxn id="79" idx="1"/>
          </p:cNvCxnSpPr>
          <p:nvPr/>
        </p:nvCxnSpPr>
        <p:spPr>
          <a:xfrm flipV="1">
            <a:off x="6330578" y="5845111"/>
            <a:ext cx="239456" cy="17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CA586828-BBEF-BDF2-07CD-992B4F3DC4C1}"/>
              </a:ext>
            </a:extLst>
          </p:cNvPr>
          <p:cNvSpPr txBox="1"/>
          <p:nvPr/>
        </p:nvSpPr>
        <p:spPr>
          <a:xfrm>
            <a:off x="1160585" y="-40448"/>
            <a:ext cx="894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C00000"/>
                </a:solidFill>
              </a:rPr>
              <a:t>3 macro steps to design / test the </a:t>
            </a:r>
            <a:r>
              <a:rPr lang="it-IT" b="1" dirty="0" err="1">
                <a:solidFill>
                  <a:srgbClr val="C00000"/>
                </a:solidFill>
              </a:rPr>
              <a:t>Programmable</a:t>
            </a:r>
            <a:r>
              <a:rPr lang="it-IT" b="1" dirty="0">
                <a:solidFill>
                  <a:srgbClr val="C00000"/>
                </a:solidFill>
              </a:rPr>
              <a:t> </a:t>
            </a:r>
            <a:r>
              <a:rPr lang="it-IT" b="1" dirty="0" err="1">
                <a:solidFill>
                  <a:srgbClr val="C00000"/>
                </a:solidFill>
              </a:rPr>
              <a:t>Logic</a:t>
            </a:r>
            <a:r>
              <a:rPr lang="it-IT" b="1" dirty="0">
                <a:solidFill>
                  <a:srgbClr val="C00000"/>
                </a:solidFill>
              </a:rPr>
              <a:t> and the Linux / Standalone software  </a:t>
            </a:r>
          </a:p>
        </p:txBody>
      </p:sp>
      <p:sp>
        <p:nvSpPr>
          <p:cNvPr id="3" name="Elaborazione 2">
            <a:extLst>
              <a:ext uri="{FF2B5EF4-FFF2-40B4-BE49-F238E27FC236}">
                <a16:creationId xmlns:a16="http://schemas.microsoft.com/office/drawing/2014/main" id="{DDFFA175-28F5-CBB5-95A3-49144A7D911C}"/>
              </a:ext>
            </a:extLst>
          </p:cNvPr>
          <p:cNvSpPr/>
          <p:nvPr/>
        </p:nvSpPr>
        <p:spPr>
          <a:xfrm>
            <a:off x="10869623" y="5627764"/>
            <a:ext cx="645951" cy="46978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End</a:t>
            </a: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CBDE63B3-FB32-39C9-5529-59B0D8F7F596}"/>
              </a:ext>
            </a:extLst>
          </p:cNvPr>
          <p:cNvCxnSpPr>
            <a:cxnSpLocks/>
            <a:stCxn id="79" idx="3"/>
            <a:endCxn id="3" idx="1"/>
          </p:cNvCxnSpPr>
          <p:nvPr/>
        </p:nvCxnSpPr>
        <p:spPr>
          <a:xfrm>
            <a:off x="7576713" y="5845111"/>
            <a:ext cx="3292910" cy="17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713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A7636D3A-71BF-F860-6581-C6DCAEE45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86" y="896723"/>
            <a:ext cx="9458227" cy="5320253"/>
          </a:xfrm>
          <a:prstGeom prst="rect">
            <a:avLst/>
          </a:prstGeom>
        </p:spPr>
      </p:pic>
      <p:sp>
        <p:nvSpPr>
          <p:cNvPr id="7" name="Fumetto: rettangolo con angoli arrotondati 6">
            <a:extLst>
              <a:ext uri="{FF2B5EF4-FFF2-40B4-BE49-F238E27FC236}">
                <a16:creationId xmlns:a16="http://schemas.microsoft.com/office/drawing/2014/main" id="{650B88BD-4F38-996C-CFB0-2E512BE293D6}"/>
              </a:ext>
            </a:extLst>
          </p:cNvPr>
          <p:cNvSpPr/>
          <p:nvPr/>
        </p:nvSpPr>
        <p:spPr>
          <a:xfrm>
            <a:off x="1366886" y="280133"/>
            <a:ext cx="2964441" cy="528637"/>
          </a:xfrm>
          <a:prstGeom prst="wedgeRoundRectCallout">
            <a:avLst>
              <a:gd name="adj1" fmla="val 16942"/>
              <a:gd name="adj2" fmla="val 9262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sz="1200" dirty="0"/>
              <a:t>WinSCP: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 err="1"/>
              <a:t>Browse</a:t>
            </a:r>
            <a:r>
              <a:rPr lang="it-IT" sz="1200" dirty="0"/>
              <a:t> the Linux folders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Copy From/To Windows To/From Linux</a:t>
            </a:r>
          </a:p>
        </p:txBody>
      </p:sp>
      <p:sp>
        <p:nvSpPr>
          <p:cNvPr id="8" name="Fumetto: rettangolo con angoli arrotondati 7">
            <a:extLst>
              <a:ext uri="{FF2B5EF4-FFF2-40B4-BE49-F238E27FC236}">
                <a16:creationId xmlns:a16="http://schemas.microsoft.com/office/drawing/2014/main" id="{13ADF345-3FE5-BE4B-CEFB-E0B8BAD492BD}"/>
              </a:ext>
            </a:extLst>
          </p:cNvPr>
          <p:cNvSpPr/>
          <p:nvPr/>
        </p:nvSpPr>
        <p:spPr>
          <a:xfrm>
            <a:off x="5602482" y="153682"/>
            <a:ext cx="5222631" cy="641024"/>
          </a:xfrm>
          <a:prstGeom prst="wedgeRoundRectCallout">
            <a:avLst>
              <a:gd name="adj1" fmla="val 16942"/>
              <a:gd name="adj2" fmla="val 9262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sz="1200" dirty="0" err="1"/>
              <a:t>Vitis</a:t>
            </a:r>
            <a:r>
              <a:rPr lang="it-IT" sz="1200" dirty="0"/>
              <a:t> IDE: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Debug / </a:t>
            </a:r>
            <a:r>
              <a:rPr lang="it-IT" sz="1200" dirty="0" err="1"/>
              <a:t>Run</a:t>
            </a:r>
            <a:r>
              <a:rPr lang="it-IT" sz="1200" dirty="0"/>
              <a:t> Linux Apps on EBAZ4205 via TCF (TCP port 1534)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Debug / </a:t>
            </a:r>
            <a:r>
              <a:rPr lang="it-IT" sz="1200" dirty="0" err="1"/>
              <a:t>Run</a:t>
            </a:r>
            <a:r>
              <a:rPr lang="it-IT" sz="1200" dirty="0"/>
              <a:t> Standalone Apps on EBAZ4205 via JTAG</a:t>
            </a:r>
          </a:p>
        </p:txBody>
      </p:sp>
      <p:sp>
        <p:nvSpPr>
          <p:cNvPr id="9" name="Fumetto: rettangolo con angoli arrotondati 8">
            <a:extLst>
              <a:ext uri="{FF2B5EF4-FFF2-40B4-BE49-F238E27FC236}">
                <a16:creationId xmlns:a16="http://schemas.microsoft.com/office/drawing/2014/main" id="{B3AD1287-6623-48C4-490F-68C9B5221C5C}"/>
              </a:ext>
            </a:extLst>
          </p:cNvPr>
          <p:cNvSpPr/>
          <p:nvPr/>
        </p:nvSpPr>
        <p:spPr>
          <a:xfrm>
            <a:off x="1366886" y="6264896"/>
            <a:ext cx="2889309" cy="528637"/>
          </a:xfrm>
          <a:prstGeom prst="wedgeRoundRectCallout">
            <a:avLst>
              <a:gd name="adj1" fmla="val 21922"/>
              <a:gd name="adj2" fmla="val -11361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sz="1200" dirty="0" err="1"/>
              <a:t>Oscilloscope</a:t>
            </a:r>
            <a:r>
              <a:rPr lang="it-IT" sz="12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 err="1"/>
              <a:t>Examine</a:t>
            </a:r>
            <a:r>
              <a:rPr lang="it-IT" sz="1200" dirty="0"/>
              <a:t> hardware </a:t>
            </a:r>
            <a:r>
              <a:rPr lang="it-IT" sz="1200" dirty="0" err="1"/>
              <a:t>signals</a:t>
            </a:r>
            <a:r>
              <a:rPr lang="it-IT" sz="1200" dirty="0"/>
              <a:t> on </a:t>
            </a:r>
            <a:r>
              <a:rPr lang="it-IT" sz="1200" dirty="0" err="1"/>
              <a:t>testpoints</a:t>
            </a:r>
            <a:r>
              <a:rPr lang="it-IT" sz="1200" dirty="0"/>
              <a:t> </a:t>
            </a:r>
          </a:p>
        </p:txBody>
      </p:sp>
      <p:sp>
        <p:nvSpPr>
          <p:cNvPr id="10" name="Fumetto: rettangolo con angoli arrotondati 9">
            <a:extLst>
              <a:ext uri="{FF2B5EF4-FFF2-40B4-BE49-F238E27FC236}">
                <a16:creationId xmlns:a16="http://schemas.microsoft.com/office/drawing/2014/main" id="{9655D2E3-0242-B746-38F7-E47E19768D1C}"/>
              </a:ext>
            </a:extLst>
          </p:cNvPr>
          <p:cNvSpPr/>
          <p:nvPr/>
        </p:nvSpPr>
        <p:spPr>
          <a:xfrm>
            <a:off x="7323992" y="6246497"/>
            <a:ext cx="3501121" cy="611503"/>
          </a:xfrm>
          <a:prstGeom prst="wedgeRoundRectCallout">
            <a:avLst>
              <a:gd name="adj1" fmla="val 22531"/>
              <a:gd name="adj2" fmla="val -12525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sz="1200" dirty="0"/>
              <a:t>SSH (via IP) or TTY (via UART) EBAZ4205 Console: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 err="1"/>
              <a:t>Run</a:t>
            </a:r>
            <a:r>
              <a:rPr lang="it-IT" sz="1200" dirty="0"/>
              <a:t> Linux Apps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 err="1"/>
              <a:t>Configure</a:t>
            </a:r>
            <a:r>
              <a:rPr lang="it-IT" sz="1200" dirty="0"/>
              <a:t> Linux (Ethernet, Web Server, ALSA, …)</a:t>
            </a:r>
          </a:p>
        </p:txBody>
      </p:sp>
    </p:spTree>
    <p:extLst>
      <p:ext uri="{BB962C8B-B14F-4D97-AF65-F5344CB8AC3E}">
        <p14:creationId xmlns:p14="http://schemas.microsoft.com/office/powerpoint/2010/main" val="29298437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7938</TotalTime>
  <Words>832</Words>
  <Application>Microsoft Office PowerPoint</Application>
  <PresentationFormat>Widescreen</PresentationFormat>
  <Paragraphs>214</Paragraphs>
  <Slides>15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AD9226 output</vt:lpstr>
      <vt:lpstr>Block diagram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Guido Giorgetti</dc:creator>
  <cp:lastModifiedBy>Guido Giorgetti</cp:lastModifiedBy>
  <cp:revision>87</cp:revision>
  <dcterms:created xsi:type="dcterms:W3CDTF">2022-07-15T18:30:58Z</dcterms:created>
  <dcterms:modified xsi:type="dcterms:W3CDTF">2022-11-10T18:37:16Z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2022-09-26T19:37:41Z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835ed9e8-a95e-4e77-ab68-922dc3e1ca0a</vt:lpwstr>
  </property>
  <property fmtid="{D5CDD505-2E9C-101B-9397-08002B2CF9AE}" pid="7" name="MSIP_Label_defa4170-0d19-0005-0004-bc88714345d2_ActionId">
    <vt:lpwstr>194a797f-485c-4969-9703-f37d6a097d6f</vt:lpwstr>
  </property>
  <property fmtid="{D5CDD505-2E9C-101B-9397-08002B2CF9AE}" pid="8" name="MSIP_Label_defa4170-0d19-0005-0004-bc88714345d2_ContentBits">
    <vt:lpwstr>0</vt:lpwstr>
  </property>
</Properties>
</file>